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dacc74806b746bb" /><Relationship Type="http://schemas.openxmlformats.org/officeDocument/2006/relationships/extended-properties" Target="/docProps/app.xml" Id="Reb8dc003c3a1461e" /><Relationship Type="http://schemas.openxmlformats.org/officeDocument/2006/relationships/officeDocument" Target="/ppt/presentation.xml" Id="Reead959fe9fa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27b3e30efc4f25"/>
  </p:sldMasterIdLst>
  <p:notesMasterIdLst>
    <p:notesMasterId xmlns:r="http://schemas.openxmlformats.org/officeDocument/2006/relationships" r:id="R31954b9df8914f79"/>
  </p:notesMasterIdLst>
  <p:sldIdLst>
    <p:sldId xmlns:r="http://schemas.openxmlformats.org/officeDocument/2006/relationships" id="256" r:id="R7a50c20540d249f2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150af69a4b54872" /><Relationship Type="http://schemas.openxmlformats.org/officeDocument/2006/relationships/slideMaster" Target="/ppt/slideMasters/slideMaster1.xml" Id="Ra427b3e30efc4f25" /><Relationship Type="http://schemas.openxmlformats.org/officeDocument/2006/relationships/notesMaster" Target="/ppt/notesMasters/notesMaster1.xml" Id="R31954b9df8914f79" /><Relationship Type="http://schemas.openxmlformats.org/officeDocument/2006/relationships/presProps" Target="/ppt/presProps.xml" Id="Rb1dbd50d06f8431c" /><Relationship Type="http://schemas.openxmlformats.org/officeDocument/2006/relationships/tableStyles" Target="/ppt/tableStyles.xml" Id="R8bff500eaac0411b" /><Relationship Type="http://schemas.openxmlformats.org/officeDocument/2006/relationships/slide" Target="/ppt/slides/slide1.xml" Id="R7a50c20540d249f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394f1ad26aa438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4642898d02b49c0" /><Relationship Type="http://schemas.openxmlformats.org/officeDocument/2006/relationships/notesMaster" Target="/ppt/notesMasters/notesMaster1.xml" Id="R20c17132a3d544a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用户提供的模板页面截图：codex-clipboard-1f18127e-40f0-4797-8ae9-3a9c859fc126.png（背景、品牌标识与原始内容，访问于 2026-08-05）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e59198d6a45f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486a1209cbb40de" /><Relationship Type="http://schemas.openxmlformats.org/officeDocument/2006/relationships/slideLayout" Target="/ppt/slideLayouts/slideLayout1.xml" Id="Rc651e171271c412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51e171271c412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31409e1a843c7" /><Relationship Type="http://schemas.openxmlformats.org/officeDocument/2006/relationships/image" Target="/ppt/media/image.png" Id="R16a79ed1ffa04a08" /><Relationship Type="http://schemas.openxmlformats.org/officeDocument/2006/relationships/notesSlide" Target="/ppt/notesSlides/notesSlide1.xml" Id="R0d6d683489e3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a79ed1ffa04a0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reading-surface">
            <a:extLst xmlns:a="http://schemas.openxmlformats.org/drawingml/2006/main">
              <a:ext uri="{FF2B5EF4-FFF2-40B4-BE49-F238E27FC236}">
                <a16:creationId xmlns:a16="http://schemas.microsoft.com/office/drawing/2014/main" id="{26A3C7BA-DC76-4B2A-87BA-72E7CA357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81125" y="1762125"/>
            <a:ext cx="12477750" cy="5334000"/>
          </a:xfrm>
          <a:prstGeom xmlns:a="http://schemas.openxmlformats.org/drawingml/2006/main" prst="roundRect">
            <a:avLst>
              <a:gd name="adj" fmla="val 285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>
                <a:alpha val="72000"/>
              </a:srgbClr>
            </a:solidFill>
            <a:prstDash val="solid"/>
          </a:ln>
        </p:spPr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86D3D45-1EB8-4189-8DCD-C5F5DFE1C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1924050"/>
            <a:ext cx="11239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202A35"/>
                </a:solidFill>
              </a:defRPr>
            </a:pPr>
            <a:r>
              <a:rPr sz="2550" b="1">
                <a:solidFill>
                  <a:srgbClr val="202A35"/>
                </a:solidFill>
              </a:rPr>
              <a:t>五个竞品判断，指向一个产品机会</a:t>
            </a:r>
          </a:p>
        </p:txBody>
      </p:sp>
      <p:sp>
        <p:nvSpPr>
          <p:cNvPr id="4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73DDB895-FAE0-4598-AE56-04B3F672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2514600"/>
            <a:ext cx="7239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4B2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number-1">
            <a:extLst xmlns:a="http://schemas.openxmlformats.org/drawingml/2006/main">
              <a:ext uri="{FF2B5EF4-FFF2-40B4-BE49-F238E27FC236}">
                <a16:creationId xmlns:a16="http://schemas.microsoft.com/office/drawing/2014/main" id="{8B13F583-AC28-4482-BAFB-F94DF7FFA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724150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05A32"/>
                </a:solidFill>
              </a:defRPr>
            </a:pPr>
            <a:r>
              <a:rPr sz="1800" b="1">
                <a:solidFill>
                  <a:srgbClr val="F05A32"/>
                </a:solidFill>
              </a:rPr>
              <a:t>01</a:t>
            </a:r>
          </a:p>
        </p:txBody>
      </p:sp>
      <p:sp>
        <p:nvSpPr>
          <p:cNvPr id="6" name="item-title-1">
            <a:extLst xmlns:a="http://schemas.openxmlformats.org/drawingml/2006/main">
              <a:ext uri="{FF2B5EF4-FFF2-40B4-BE49-F238E27FC236}">
                <a16:creationId xmlns:a16="http://schemas.microsoft.com/office/drawing/2014/main" id="{9763715D-9A8A-4461-B184-783350B22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2686050"/>
            <a:ext cx="1009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2933"/>
                </a:solidFill>
              </a:defRPr>
            </a:pPr>
            <a:r>
              <a:rPr sz="1650" b="1">
                <a:solidFill>
                  <a:srgbClr val="1F2933"/>
                </a:solidFill>
              </a:rPr>
              <a:t>大众平台的核心是综合运营，而非专业决策</a:t>
            </a:r>
          </a:p>
        </p:txBody>
      </p:sp>
      <p:sp>
        <p:nvSpPr>
          <p:cNvPr id="7" name="item-detail-1">
            <a:extLst xmlns:a="http://schemas.openxmlformats.org/drawingml/2006/main">
              <a:ext uri="{FF2B5EF4-FFF2-40B4-BE49-F238E27FC236}">
                <a16:creationId xmlns:a16="http://schemas.microsoft.com/office/drawing/2014/main" id="{2C370723-5750-41F9-B893-AA5F0ECE8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01942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8">
                <a:solidFill>
                  <a:srgbClr val="4B5563"/>
                </a:solidFill>
              </a:defRPr>
            </a:pPr>
            <a:r>
              <a:rPr sz="1238">
                <a:solidFill>
                  <a:srgbClr val="4B5563"/>
                </a:solidFill>
              </a:rPr>
              <a:t>咕咚、悦跑圈、Keep 强在规模、内容和商业基础设施；专业跑者的决策链容易被复杂信息稀释。</a:t>
            </a:r>
          </a:p>
        </p:txBody>
      </p:sp>
      <p:sp>
        <p:nvSpPr>
          <p:cNvPr id="8" name="separator-1">
            <a:extLst xmlns:a="http://schemas.openxmlformats.org/drawingml/2006/main">
              <a:ext uri="{FF2B5EF4-FFF2-40B4-BE49-F238E27FC236}">
                <a16:creationId xmlns:a16="http://schemas.microsoft.com/office/drawing/2014/main" id="{2B18337D-90F6-475F-8EF1-9A007605D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34861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2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umber-2">
            <a:extLst xmlns:a="http://schemas.openxmlformats.org/drawingml/2006/main">
              <a:ext uri="{FF2B5EF4-FFF2-40B4-BE49-F238E27FC236}">
                <a16:creationId xmlns:a16="http://schemas.microsoft.com/office/drawing/2014/main" id="{C53289CE-7DA7-4979-A709-FCC3312DC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562350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05A32"/>
                </a:solidFill>
              </a:defRPr>
            </a:pPr>
            <a:r>
              <a:rPr sz="1800" b="1">
                <a:solidFill>
                  <a:srgbClr val="F05A32"/>
                </a:solidFill>
              </a:rPr>
              <a:t>02</a:t>
            </a:r>
          </a:p>
        </p:txBody>
      </p:sp>
      <p:sp>
        <p:nvSpPr>
          <p:cNvPr id="10" name="item-title-2">
            <a:extLst xmlns:a="http://schemas.openxmlformats.org/drawingml/2006/main">
              <a:ext uri="{FF2B5EF4-FFF2-40B4-BE49-F238E27FC236}">
                <a16:creationId xmlns:a16="http://schemas.microsoft.com/office/drawing/2014/main" id="{ABBC816E-6EEB-4BE0-8E15-75B804369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524250"/>
            <a:ext cx="1009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2933"/>
                </a:solidFill>
              </a:defRPr>
            </a:pPr>
            <a:r>
              <a:rPr sz="1650" b="1">
                <a:solidFill>
                  <a:srgbClr val="1F2933"/>
                </a:solidFill>
              </a:rPr>
              <a:t>Sigma 与 PaceMate 正在争夺“AI 教练”心智</a:t>
            </a:r>
          </a:p>
        </p:txBody>
      </p:sp>
      <p:sp>
        <p:nvSpPr>
          <p:cNvPr id="11" name="item-detail-2">
            <a:extLst xmlns:a="http://schemas.openxmlformats.org/drawingml/2006/main">
              <a:ext uri="{FF2B5EF4-FFF2-40B4-BE49-F238E27FC236}">
                <a16:creationId xmlns:a16="http://schemas.microsoft.com/office/drawing/2014/main" id="{138CE93D-82FA-41A6-9FB4-3302EC19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385762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8">
                <a:solidFill>
                  <a:srgbClr val="4B5563"/>
                </a:solidFill>
              </a:defRPr>
            </a:pPr>
            <a:r>
              <a:rPr sz="1238">
                <a:solidFill>
                  <a:srgbClr val="4B5563"/>
                </a:solidFill>
              </a:rPr>
              <a:t>Sigma 强在极简、审美与数据回忆；PaceMate 已连接计划、手表执行、跑后分析、营养和力量训练。</a:t>
            </a:r>
          </a:p>
        </p:txBody>
      </p:sp>
      <p:sp>
        <p:nvSpPr>
          <p:cNvPr id="12" name="separator-2">
            <a:extLst xmlns:a="http://schemas.openxmlformats.org/drawingml/2006/main">
              <a:ext uri="{FF2B5EF4-FFF2-40B4-BE49-F238E27FC236}">
                <a16:creationId xmlns:a16="http://schemas.microsoft.com/office/drawing/2014/main" id="{2F3D4708-0BF4-42AB-9F3C-C0070B7E2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3243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2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umber-3">
            <a:extLst xmlns:a="http://schemas.openxmlformats.org/drawingml/2006/main">
              <a:ext uri="{FF2B5EF4-FFF2-40B4-BE49-F238E27FC236}">
                <a16:creationId xmlns:a16="http://schemas.microsoft.com/office/drawing/2014/main" id="{1B031298-B9DA-4772-999D-76D821967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400550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05A32"/>
                </a:solidFill>
              </a:defRPr>
            </a:pPr>
            <a:r>
              <a:rPr sz="1800" b="1">
                <a:solidFill>
                  <a:srgbClr val="F05A32"/>
                </a:solidFill>
              </a:rPr>
              <a:t>03</a:t>
            </a:r>
          </a:p>
        </p:txBody>
      </p:sp>
      <p:sp>
        <p:nvSpPr>
          <p:cNvPr id="14" name="item-title-3">
            <a:extLst xmlns:a="http://schemas.openxmlformats.org/drawingml/2006/main">
              <a:ext uri="{FF2B5EF4-FFF2-40B4-BE49-F238E27FC236}">
                <a16:creationId xmlns:a16="http://schemas.microsoft.com/office/drawing/2014/main" id="{35E69C89-5D2D-4900-A706-BA2739DC9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4362450"/>
            <a:ext cx="1009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2933"/>
                </a:solidFill>
              </a:defRPr>
            </a:pPr>
            <a:r>
              <a:rPr sz="1650" b="1">
                <a:solidFill>
                  <a:srgbClr val="1F2933"/>
                </a:solidFill>
              </a:rPr>
              <a:t>耐力营养建议必须走向执行闭环</a:t>
            </a:r>
          </a:p>
        </p:txBody>
      </p:sp>
      <p:sp>
        <p:nvSpPr>
          <p:cNvPr id="15" name="item-detail-3">
            <a:extLst xmlns:a="http://schemas.openxmlformats.org/drawingml/2006/main">
              <a:ext uri="{FF2B5EF4-FFF2-40B4-BE49-F238E27FC236}">
                <a16:creationId xmlns:a16="http://schemas.microsoft.com/office/drawing/2014/main" id="{45093A74-534B-41A8-BFF1-35A962DB9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469582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8">
                <a:solidFill>
                  <a:srgbClr val="4B5563"/>
                </a:solidFill>
              </a:defRPr>
            </a:pPr>
            <a:r>
              <a:rPr sz="1238">
                <a:solidFill>
                  <a:srgbClr val="4B5563"/>
                </a:solidFill>
              </a:rPr>
              <a:t>Saturday、EatMyRide、MAVR 的价值不止是给克数，而是赛前计划、装包、途中提醒、实际摄入与下次调整。</a:t>
            </a:r>
          </a:p>
        </p:txBody>
      </p:sp>
      <p:sp>
        <p:nvSpPr>
          <p:cNvPr id="16" name="separator-3">
            <a:extLst xmlns:a="http://schemas.openxmlformats.org/drawingml/2006/main">
              <a:ext uri="{FF2B5EF4-FFF2-40B4-BE49-F238E27FC236}">
                <a16:creationId xmlns:a16="http://schemas.microsoft.com/office/drawing/2014/main" id="{AF552AEA-1149-4C05-B112-191E2FCA9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51625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2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number-4">
            <a:extLst xmlns:a="http://schemas.openxmlformats.org/drawingml/2006/main">
              <a:ext uri="{FF2B5EF4-FFF2-40B4-BE49-F238E27FC236}">
                <a16:creationId xmlns:a16="http://schemas.microsoft.com/office/drawing/2014/main" id="{069615F0-6CFF-4C8D-B9C0-6D504CAB7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5238750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05A32"/>
                </a:solidFill>
              </a:defRPr>
            </a:pPr>
            <a:r>
              <a:rPr sz="1800" b="1">
                <a:solidFill>
                  <a:srgbClr val="F05A32"/>
                </a:solidFill>
              </a:rPr>
              <a:t>04</a:t>
            </a:r>
          </a:p>
        </p:txBody>
      </p:sp>
      <p:sp>
        <p:nvSpPr>
          <p:cNvPr id="18" name="item-title-4">
            <a:extLst xmlns:a="http://schemas.openxmlformats.org/drawingml/2006/main">
              <a:ext uri="{FF2B5EF4-FFF2-40B4-BE49-F238E27FC236}">
                <a16:creationId xmlns:a16="http://schemas.microsoft.com/office/drawing/2014/main" id="{AE61B8FA-060E-4442-9151-EAB931A74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5200650"/>
            <a:ext cx="1009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F2933"/>
                </a:solidFill>
              </a:defRPr>
            </a:pPr>
            <a:r>
              <a:rPr sz="1650" b="1">
                <a:solidFill>
                  <a:srgbClr val="1F2933"/>
                </a:solidFill>
              </a:rPr>
              <a:t>MyFitnessPal 的护城河是记录基础设施，不是运动科学</a:t>
            </a:r>
          </a:p>
        </p:txBody>
      </p:sp>
      <p:sp>
        <p:nvSpPr>
          <p:cNvPr id="19" name="item-detail-4">
            <a:extLst xmlns:a="http://schemas.openxmlformats.org/drawingml/2006/main">
              <a:ext uri="{FF2B5EF4-FFF2-40B4-BE49-F238E27FC236}">
                <a16:creationId xmlns:a16="http://schemas.microsoft.com/office/drawing/2014/main" id="{6BD770CB-CE4C-4F27-94EC-1C3B975E5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553402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8">
                <a:solidFill>
                  <a:srgbClr val="4B5563"/>
                </a:solidFill>
              </a:defRPr>
            </a:pPr>
            <a:r>
              <a:rPr sz="1238">
                <a:solidFill>
                  <a:srgbClr val="4B5563"/>
                </a:solidFill>
              </a:rPr>
              <a:t>食物库、条码、语音与图片记录值得借鉴；静态热量管理无法直接解决训练日、长距离和比赛日的动态补给。</a:t>
            </a:r>
          </a:p>
        </p:txBody>
      </p:sp>
      <p:sp>
        <p:nvSpPr>
          <p:cNvPr id="20" name="separator-4">
            <a:extLst xmlns:a="http://schemas.openxmlformats.org/drawingml/2006/main">
              <a:ext uri="{FF2B5EF4-FFF2-40B4-BE49-F238E27FC236}">
                <a16:creationId xmlns:a16="http://schemas.microsoft.com/office/drawing/2014/main" id="{1930491A-C267-4483-93CC-782C5F661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6000750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2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number-5">
            <a:extLst xmlns:a="http://schemas.openxmlformats.org/drawingml/2006/main">
              <a:ext uri="{FF2B5EF4-FFF2-40B4-BE49-F238E27FC236}">
                <a16:creationId xmlns:a16="http://schemas.microsoft.com/office/drawing/2014/main" id="{86A13846-D829-4D40-B35A-5844C3145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6076950"/>
            <a:ext cx="51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4B22"/>
                </a:solidFill>
              </a:defRPr>
            </a:pPr>
            <a:r>
              <a:rPr sz="1800" b="1">
                <a:solidFill>
                  <a:srgbClr val="FF4B22"/>
                </a:solidFill>
              </a:rPr>
              <a:t>05</a:t>
            </a:r>
          </a:p>
        </p:txBody>
      </p:sp>
      <p:sp>
        <p:nvSpPr>
          <p:cNvPr id="22" name="item-title-5">
            <a:extLst xmlns:a="http://schemas.openxmlformats.org/drawingml/2006/main">
              <a:ext uri="{FF2B5EF4-FFF2-40B4-BE49-F238E27FC236}">
                <a16:creationId xmlns:a16="http://schemas.microsoft.com/office/drawing/2014/main" id="{09C8622E-E7B9-4BB4-A7D3-159F1C973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038850"/>
            <a:ext cx="1009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7441B"/>
                </a:solidFill>
              </a:defRPr>
            </a:pPr>
            <a:r>
              <a:rPr sz="1650" b="1">
                <a:solidFill>
                  <a:srgbClr val="D7441B"/>
                </a:solidFill>
              </a:rPr>
              <a:t>我们的机会不是做第十个运动大而全平台</a:t>
            </a:r>
          </a:p>
        </p:txBody>
      </p:sp>
      <p:sp>
        <p:nvSpPr>
          <p:cNvPr id="23" name="item-detail-5">
            <a:extLst xmlns:a="http://schemas.openxmlformats.org/drawingml/2006/main">
              <a:ext uri="{FF2B5EF4-FFF2-40B4-BE49-F238E27FC236}">
                <a16:creationId xmlns:a16="http://schemas.microsoft.com/office/drawing/2014/main" id="{8EF98D7E-A0D7-4BBA-85C8-30F87CA8E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6372225"/>
            <a:ext cx="10287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38">
                <a:solidFill>
                  <a:srgbClr val="4B5563"/>
                </a:solidFill>
              </a:defRPr>
            </a:pPr>
            <a:r>
              <a:rPr sz="1238">
                <a:solidFill>
                  <a:srgbClr val="4B5563"/>
                </a:solidFill>
              </a:rPr>
              <a:t>更有胜算的定位，是为中国业余半马／全马跑者连接训练、补给与恢复，成为可解释、可执行、会复盘的 AI 决策助手。</a:t>
            </a:r>
          </a:p>
        </p:txBody>
      </p:sp>
    </p:spTree>
    <p:extLst>
      <p:ext uri="{BB962C8B-B14F-4D97-AF65-F5344CB8AC3E}">
        <p14:creationId xmlns:p14="http://schemas.microsoft.com/office/powerpoint/2010/main" val="12850867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2026-08-05T07:53:31.1900000Z</dcterms:created>
  <dcterms:modified xsi:type="dcterms:W3CDTF">2026-08-05T07:53:31.1900000Z</dcterms:modified>
</coreProperties>
</file>