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5dc86c10b4e6404b" /><Relationship Type="http://schemas.openxmlformats.org/officeDocument/2006/relationships/extended-properties" Target="/docProps/app.xml" Id="R5573465cf4aa4401" /><Relationship Type="http://schemas.openxmlformats.org/officeDocument/2006/relationships/officeDocument" Target="/ppt/presentation.xml" Id="Ra63756b7fcd44b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5c7b2604d848ba"/>
  </p:sldMasterIdLst>
  <p:notesMasterIdLst>
    <p:notesMasterId xmlns:r="http://schemas.openxmlformats.org/officeDocument/2006/relationships" r:id="R600bd2c5b2b84229"/>
  </p:notesMasterIdLst>
  <p:sldIdLst>
    <p:sldId xmlns:r="http://schemas.openxmlformats.org/officeDocument/2006/relationships" id="256" r:id="R705d8b0af7ce4471"/>
    <p:sldId xmlns:r="http://schemas.openxmlformats.org/officeDocument/2006/relationships" id="257" r:id="R53600281a8b64370"/>
    <p:sldId xmlns:r="http://schemas.openxmlformats.org/officeDocument/2006/relationships" id="258" r:id="R255b53764fce4bde"/>
    <p:sldId xmlns:r="http://schemas.openxmlformats.org/officeDocument/2006/relationships" id="259" r:id="Rc3b6ebf4c3a0429a"/>
    <p:sldId xmlns:r="http://schemas.openxmlformats.org/officeDocument/2006/relationships" id="260" r:id="R5cf0e448369f4345"/>
    <p:sldId xmlns:r="http://schemas.openxmlformats.org/officeDocument/2006/relationships" id="261" r:id="R4b43312505354bdb"/>
    <p:sldId xmlns:r="http://schemas.openxmlformats.org/officeDocument/2006/relationships" id="262" r:id="Rec874167644b43d2"/>
    <p:sldId xmlns:r="http://schemas.openxmlformats.org/officeDocument/2006/relationships" id="263" r:id="R97cf33da392b44f6"/>
    <p:sldId xmlns:r="http://schemas.openxmlformats.org/officeDocument/2006/relationships" id="264" r:id="R2f97b296e3e64c8d"/>
    <p:sldId xmlns:r="http://schemas.openxmlformats.org/officeDocument/2006/relationships" id="265" r:id="Red015fe10ff34295"/>
  </p:sldIdLst>
  <p:sldSz cx="15240000" cy="85725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4ec7498101dd4055" /><Relationship Type="http://schemas.openxmlformats.org/officeDocument/2006/relationships/slideMaster" Target="/ppt/slideMasters/slideMaster1.xml" Id="R525c7b2604d848ba" /><Relationship Type="http://schemas.openxmlformats.org/officeDocument/2006/relationships/notesMaster" Target="/ppt/notesMasters/notesMaster1.xml" Id="R600bd2c5b2b84229" /><Relationship Type="http://schemas.openxmlformats.org/officeDocument/2006/relationships/presProps" Target="/ppt/presProps.xml" Id="R94c60e0c35a94da7" /><Relationship Type="http://schemas.openxmlformats.org/officeDocument/2006/relationships/tableStyles" Target="/ppt/tableStyles.xml" Id="R96e6ea20069a4ba7" /><Relationship Type="http://schemas.openxmlformats.org/officeDocument/2006/relationships/slide" Target="/ppt/slides/slide1.xml" Id="R705d8b0af7ce4471" /><Relationship Type="http://schemas.openxmlformats.org/officeDocument/2006/relationships/slide" Target="/ppt/slides/slide2.xml" Id="R53600281a8b64370" /><Relationship Type="http://schemas.openxmlformats.org/officeDocument/2006/relationships/slide" Target="/ppt/slides/slide3.xml" Id="R255b53764fce4bde" /><Relationship Type="http://schemas.openxmlformats.org/officeDocument/2006/relationships/slide" Target="/ppt/slides/slide4.xml" Id="Rc3b6ebf4c3a0429a" /><Relationship Type="http://schemas.openxmlformats.org/officeDocument/2006/relationships/slide" Target="/ppt/slides/slide5.xml" Id="R5cf0e448369f4345" /><Relationship Type="http://schemas.openxmlformats.org/officeDocument/2006/relationships/slide" Target="/ppt/slides/slide6.xml" Id="R4b43312505354bdb" /><Relationship Type="http://schemas.openxmlformats.org/officeDocument/2006/relationships/slide" Target="/ppt/slides/slide7.xml" Id="Rec874167644b43d2" /><Relationship Type="http://schemas.openxmlformats.org/officeDocument/2006/relationships/slide" Target="/ppt/slides/slide8.xml" Id="R97cf33da392b44f6" /><Relationship Type="http://schemas.openxmlformats.org/officeDocument/2006/relationships/slide" Target="/ppt/slides/slide9.xml" Id="R2f97b296e3e64c8d" /><Relationship Type="http://schemas.openxmlformats.org/officeDocument/2006/relationships/slide" Target="/ppt/slides/slide10.xml" Id="Red015fe10ff34295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1c3da1798d2a463f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cb86b65ffbc74d75" /><Relationship Type="http://schemas.openxmlformats.org/officeDocument/2006/relationships/notesMaster" Target="/ppt/notesMasters/notesMaster1.xml" Id="R80b9ce23d2b647ad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6b898d17cb1c4b53" /><Relationship Type="http://schemas.openxmlformats.org/officeDocument/2006/relationships/notesMaster" Target="/ppt/notesMasters/notesMaster1.xml" Id="R5485aa465b904b73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6889aafaf5d74bb3" /><Relationship Type="http://schemas.openxmlformats.org/officeDocument/2006/relationships/notesMaster" Target="/ppt/notesMasters/notesMaster1.xml" Id="Ra183641ee2e64ffe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ce065a2992a64a68" /><Relationship Type="http://schemas.openxmlformats.org/officeDocument/2006/relationships/notesMaster" Target="/ppt/notesMasters/notesMaster1.xml" Id="Rc00800624316475a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437054bb437e4a74" /><Relationship Type="http://schemas.openxmlformats.org/officeDocument/2006/relationships/notesMaster" Target="/ppt/notesMasters/notesMaster1.xml" Id="R4b559a18a8614c82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79784169890e49b0" /><Relationship Type="http://schemas.openxmlformats.org/officeDocument/2006/relationships/notesMaster" Target="/ppt/notesMasters/notesMaster1.xml" Id="Rfff5a18ff3a64670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bd9ec4f1d7fc4e0d" /><Relationship Type="http://schemas.openxmlformats.org/officeDocument/2006/relationships/notesMaster" Target="/ppt/notesMasters/notesMaster1.xml" Id="R7e945b3588d04df9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752a6a2cd0244294" /><Relationship Type="http://schemas.openxmlformats.org/officeDocument/2006/relationships/notesMaster" Target="/ppt/notesMasters/notesMaster1.xml" Id="Rae7063342dd84c14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74941f7b80df44d5" /><Relationship Type="http://schemas.openxmlformats.org/officeDocument/2006/relationships/notesMaster" Target="/ppt/notesMasters/notesMaster1.xml" Id="R5673fbb3b4fb4e11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4275f6ee3d63493b" /><Relationship Type="http://schemas.openxmlformats.org/officeDocument/2006/relationships/notesMaster" Target="/ppt/notesMasters/notesMaster1.xml" Id="Ra168cd886c874c1d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本地竞品分析报告：projects/running-ai-assistant/competitive-research/2026-08-05-nine-app-competitive-analysis.md（第三部分，访问于 2026-08-05）</a:t>
            </a:r>
          </a:p>
          <a:p xmlns:a="http://schemas.openxmlformats.org/drawingml/2006/main">
            <a:r>
              <a:t>- 用户提供的康比特模板截图：codex-clipboard-1f18127e-40f0-4797-8ae9-3a9c859fc126.png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本地竞品分析报告：projects/running-ai-assistant/competitive-research/2026-08-05-nine-app-competitive-analysis.md（第四部分，访问于 2026-08-06）</a:t>
            </a:r>
          </a:p>
          <a:p xmlns:a="http://schemas.openxmlformats.org/drawingml/2006/main">
            <a:r>
              <a:t>- 用户提供的康比特模板截图：codex-clipboard-1f18127e-40f0-4797-8ae9-3a9c859fc126.png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本地竞品分析报告：projects/running-ai-assistant/competitive-research/2026-08-05-nine-app-competitive-analysis.md（第三部分，访问于 2026-08-05）</a:t>
            </a:r>
          </a:p>
          <a:p xmlns:a="http://schemas.openxmlformats.org/drawingml/2006/main">
            <a:r>
              <a:t>- 用户提供的康比特模板截图：codex-clipboard-1f18127e-40f0-4797-8ae9-3a9c859fc126.png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本地竞品分析报告：projects/running-ai-assistant/competitive-research/2026-08-05-nine-app-competitive-analysis.md（第三部分，访问于 2026-08-05）</a:t>
            </a:r>
          </a:p>
          <a:p xmlns:a="http://schemas.openxmlformats.org/drawingml/2006/main">
            <a:r>
              <a:t>- 用户提供的康比特模板截图：codex-clipboard-1f18127e-40f0-4797-8ae9-3a9c859fc126.png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本地竞品分析报告：projects/running-ai-assistant/competitive-research/2026-08-05-nine-app-competitive-analysis.md（第三部分，访问于 2026-08-05）</a:t>
            </a:r>
          </a:p>
          <a:p xmlns:a="http://schemas.openxmlformats.org/drawingml/2006/main">
            <a:r>
              <a:t>- 用户提供的康比特模板截图：codex-clipboard-1f18127e-40f0-4797-8ae9-3a9c859fc126.png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本地竞品分析报告：projects/running-ai-assistant/competitive-research/2026-08-05-nine-app-competitive-analysis.md（第三部分，访问于 2026-08-05）</a:t>
            </a:r>
          </a:p>
          <a:p xmlns:a="http://schemas.openxmlformats.org/drawingml/2006/main">
            <a:r>
              <a:t>- 用户提供的康比特模板截图：codex-clipboard-1f18127e-40f0-4797-8ae9-3a9c859fc126.png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本地竞品分析报告：projects/running-ai-assistant/competitive-research/2026-08-05-nine-app-competitive-analysis.md（第三部分，访问于 2026-08-05）</a:t>
            </a:r>
          </a:p>
          <a:p xmlns:a="http://schemas.openxmlformats.org/drawingml/2006/main">
            <a:r>
              <a:t>- 用户提供的康比特模板截图：codex-clipboard-1f18127e-40f0-4797-8ae9-3a9c859fc126.png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本地竞品分析报告：projects/running-ai-assistant/competitive-research/2026-08-05-nine-app-competitive-analysis.md（第三部分，访问于 2026-08-05）</a:t>
            </a:r>
          </a:p>
          <a:p xmlns:a="http://schemas.openxmlformats.org/drawingml/2006/main">
            <a:r>
              <a:t>- 用户提供的康比特模板截图：codex-clipboard-1f18127e-40f0-4797-8ae9-3a9c859fc126.png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本地竞品分析报告：projects/running-ai-assistant/competitive-research/2026-08-05-nine-app-competitive-analysis.md（第三部分，访问于 2026-08-05）</a:t>
            </a:r>
          </a:p>
          <a:p xmlns:a="http://schemas.openxmlformats.org/drawingml/2006/main">
            <a:r>
              <a:t>- 用户提供的康比特模板截图：codex-clipboard-1f18127e-40f0-4797-8ae9-3a9c859fc126.png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本地竞品分析报告：projects/running-ai-assistant/competitive-research/2026-08-05-nine-app-competitive-analysis.md（第三部分，访问于 2026-08-05）</a:t>
            </a:r>
          </a:p>
          <a:p xmlns:a="http://schemas.openxmlformats.org/drawingml/2006/main">
            <a:r>
              <a:t>- 用户提供的康比特模板截图：codex-clipboard-1f18127e-40f0-4797-8ae9-3a9c859fc126.png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240a0656f94a07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b4bbf1d723ab4d01" /><Relationship Type="http://schemas.openxmlformats.org/officeDocument/2006/relationships/slideLayout" Target="/ppt/slideLayouts/slideLayout1.xml" Id="Rd50b30cf9c5b4da6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0b30cf9c5b4da6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17cf46784e4aaf" /><Relationship Type="http://schemas.openxmlformats.org/officeDocument/2006/relationships/image" Target="/ppt/media/image.png" Id="R1973765cbb1f478c" /><Relationship Type="http://schemas.openxmlformats.org/officeDocument/2006/relationships/notesSlide" Target="/ppt/notesSlides/notesSlide1.xml" Id="R83545f8b661e467a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a93640e49a45aa" /><Relationship Type="http://schemas.openxmlformats.org/officeDocument/2006/relationships/image" Target="/ppt/media/image10.png" Id="Rfac54c0f3d31472d" /><Relationship Type="http://schemas.openxmlformats.org/officeDocument/2006/relationships/notesSlide" Target="/ppt/notesSlides/notesSlide10.xml" Id="R1a75ca6a92de47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24fd37abae461e" /><Relationship Type="http://schemas.openxmlformats.org/officeDocument/2006/relationships/image" Target="/ppt/media/image2.png" Id="R58b7ce0265c141bc" /><Relationship Type="http://schemas.openxmlformats.org/officeDocument/2006/relationships/notesSlide" Target="/ppt/notesSlides/notesSlide2.xml" Id="R035fd17272994c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bfcf558ce94557" /><Relationship Type="http://schemas.openxmlformats.org/officeDocument/2006/relationships/image" Target="/ppt/media/image3.png" Id="Rd2c2592fbc064040" /><Relationship Type="http://schemas.openxmlformats.org/officeDocument/2006/relationships/notesSlide" Target="/ppt/notesSlides/notesSlide3.xml" Id="R80d0bf35de1e45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6a6a08a5d345af" /><Relationship Type="http://schemas.openxmlformats.org/officeDocument/2006/relationships/image" Target="/ppt/media/image4.png" Id="Rb24c9cfef0f14a12" /><Relationship Type="http://schemas.openxmlformats.org/officeDocument/2006/relationships/notesSlide" Target="/ppt/notesSlides/notesSlide4.xml" Id="R2b93c854e31443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04442b1e784425" /><Relationship Type="http://schemas.openxmlformats.org/officeDocument/2006/relationships/image" Target="/ppt/media/image5.png" Id="R13a16627169f42b0" /><Relationship Type="http://schemas.openxmlformats.org/officeDocument/2006/relationships/notesSlide" Target="/ppt/notesSlides/notesSlide5.xml" Id="R53aece8255cd4c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7d2879f38f4bef" /><Relationship Type="http://schemas.openxmlformats.org/officeDocument/2006/relationships/image" Target="/ppt/media/image6.png" Id="Re1a4be886d364576" /><Relationship Type="http://schemas.openxmlformats.org/officeDocument/2006/relationships/notesSlide" Target="/ppt/notesSlides/notesSlide6.xml" Id="Rb0d1196f079f43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5a0601c0d546b1" /><Relationship Type="http://schemas.openxmlformats.org/officeDocument/2006/relationships/image" Target="/ppt/media/image7.png" Id="R00a7a4dcc5644916" /><Relationship Type="http://schemas.openxmlformats.org/officeDocument/2006/relationships/notesSlide" Target="/ppt/notesSlides/notesSlide7.xml" Id="Rbaec47284a9b4449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55ceeb58354c85" /><Relationship Type="http://schemas.openxmlformats.org/officeDocument/2006/relationships/image" Target="/ppt/media/image8.png" Id="Rce63771d6911404f" /><Relationship Type="http://schemas.openxmlformats.org/officeDocument/2006/relationships/notesSlide" Target="/ppt/notesSlides/notesSlide8.xml" Id="R3761c3d9fded4d4f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2f14205edb4a0d" /><Relationship Type="http://schemas.openxmlformats.org/officeDocument/2006/relationships/image" Target="/ppt/media/image9.png" Id="R321f7afe5bf74b0a" /><Relationship Type="http://schemas.openxmlformats.org/officeDocument/2006/relationships/notesSlide" Target="/ppt/notesSlides/notesSlide9.xml" Id="R8ac4f13170e846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3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973765cbb1f478c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5240000" cy="8572500"/>
          </a:xfrm>
          <a:prstGeom xmlns:a="http://schemas.openxmlformats.org/drawingml/2006/main" prst="rect">
            <a:avLst/>
          </a:prstGeom>
        </p:spPr>
      </p:pic>
      <p:sp>
        <p:nvSpPr>
          <p:cNvPr id="2" name="reading-surface-01">
            <a:extLst xmlns:a="http://schemas.openxmlformats.org/drawingml/2006/main">
              <a:ext uri="{FF2B5EF4-FFF2-40B4-BE49-F238E27FC236}">
                <a16:creationId xmlns:a16="http://schemas.microsoft.com/office/drawing/2014/main" id="{A70A2AE2-5936-4EAA-8DD3-6333A2790A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600200"/>
            <a:ext cx="12954000" cy="5810250"/>
          </a:xfrm>
          <a:prstGeom xmlns:a="http://schemas.openxmlformats.org/drawingml/2006/main" prst="roundRect">
            <a:avLst>
              <a:gd name="adj" fmla="val 262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5E9EE"/>
            </a:solidFill>
            <a:prstDash val="solid"/>
          </a:ln>
        </p:spPr>
      </p:sp>
      <p:sp>
        <p:nvSpPr>
          <p:cNvPr id="3" name="index-01">
            <a:extLst xmlns:a="http://schemas.openxmlformats.org/drawingml/2006/main">
              <a:ext uri="{FF2B5EF4-FFF2-40B4-BE49-F238E27FC236}">
                <a16:creationId xmlns:a16="http://schemas.microsoft.com/office/drawing/2014/main" id="{C3B5543D-3519-4011-B2F6-0D59CF74B2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1847850"/>
            <a:ext cx="6858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FF4B22"/>
                </a:solidFill>
              </a:defRPr>
            </a:pPr>
            <a:r>
              <a:rPr sz="2250" b="1">
                <a:solidFill>
                  <a:srgbClr val="FF4B22"/>
                </a:solidFill>
              </a:rPr>
              <a:t>01</a:t>
            </a:r>
          </a:p>
        </p:txBody>
      </p:sp>
      <p:sp>
        <p:nvSpPr>
          <p:cNvPr id="4" name="title-01">
            <a:extLst xmlns:a="http://schemas.openxmlformats.org/drawingml/2006/main">
              <a:ext uri="{FF2B5EF4-FFF2-40B4-BE49-F238E27FC236}">
                <a16:creationId xmlns:a16="http://schemas.microsoft.com/office/drawing/2014/main" id="{C8ECBAA4-4AE2-4D49-921A-CDB3DD0D3A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62200" y="1752600"/>
            <a:ext cx="5048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202A35"/>
                </a:solidFill>
              </a:defRPr>
            </a:pPr>
            <a:r>
              <a:rPr sz="2850" b="1">
                <a:solidFill>
                  <a:srgbClr val="202A35"/>
                </a:solidFill>
              </a:rPr>
              <a:t>咕咚</a:t>
            </a:r>
          </a:p>
        </p:txBody>
      </p:sp>
      <p:sp>
        <p:nvSpPr>
          <p:cNvPr id="5" name="category-01">
            <a:extLst xmlns:a="http://schemas.openxmlformats.org/drawingml/2006/main">
              <a:ext uri="{FF2B5EF4-FFF2-40B4-BE49-F238E27FC236}">
                <a16:creationId xmlns:a16="http://schemas.microsoft.com/office/drawing/2014/main" id="{1F4FBA56-3C96-49B5-A075-4CA6922510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62200" y="2247900"/>
            <a:ext cx="5715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7C8793"/>
                </a:solidFill>
              </a:defRPr>
            </a:pPr>
            <a:r>
              <a:rPr sz="1125" b="1">
                <a:solidFill>
                  <a:srgbClr val="7C8793"/>
                </a:solidFill>
              </a:rPr>
              <a:t>大众运动平台  ·  CODON</a:t>
            </a:r>
          </a:p>
        </p:txBody>
      </p:sp>
      <p:sp>
        <p:nvSpPr>
          <p:cNvPr id="6" name="accent-01">
            <a:extLst xmlns:a="http://schemas.openxmlformats.org/drawingml/2006/main">
              <a:ext uri="{FF2B5EF4-FFF2-40B4-BE49-F238E27FC236}">
                <a16:creationId xmlns:a16="http://schemas.microsoft.com/office/drawing/2014/main" id="{E390E851-0D1D-43FA-85A2-07327BD35C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2609850"/>
            <a:ext cx="8191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2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position-label-01">
            <a:extLst xmlns:a="http://schemas.openxmlformats.org/drawingml/2006/main">
              <a:ext uri="{FF2B5EF4-FFF2-40B4-BE49-F238E27FC236}">
                <a16:creationId xmlns:a16="http://schemas.microsoft.com/office/drawing/2014/main" id="{C45B84A6-2E27-4DFA-ABE2-F4E796B3BC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2838450"/>
            <a:ext cx="1143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4720"/>
                </a:solidFill>
              </a:defRPr>
            </a:pPr>
            <a:r>
              <a:rPr sz="1275" b="1">
                <a:solidFill>
                  <a:srgbClr val="D94720"/>
                </a:solidFill>
              </a:rPr>
              <a:t>产品定位</a:t>
            </a:r>
          </a:p>
        </p:txBody>
      </p:sp>
      <p:sp>
        <p:nvSpPr>
          <p:cNvPr id="8" name="position-01">
            <a:extLst xmlns:a="http://schemas.openxmlformats.org/drawingml/2006/main">
              <a:ext uri="{FF2B5EF4-FFF2-40B4-BE49-F238E27FC236}">
                <a16:creationId xmlns:a16="http://schemas.microsoft.com/office/drawing/2014/main" id="{B39AC4EC-3B96-468C-9C52-2F2307B84C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00350" y="2762250"/>
            <a:ext cx="10572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293540"/>
                </a:solidFill>
              </a:defRPr>
            </a:pPr>
            <a:r>
              <a:rPr sz="1500" b="1">
                <a:solidFill>
                  <a:srgbClr val="293540"/>
                </a:solidFill>
              </a:rPr>
              <a:t>以运动记录为入口，连接内容、社区、赛事、装备与消费。</a:t>
            </a:r>
          </a:p>
        </p:txBody>
      </p:sp>
      <p:sp>
        <p:nvSpPr>
          <p:cNvPr id="9" name="position-rule-01">
            <a:extLst xmlns:a="http://schemas.openxmlformats.org/drawingml/2006/main">
              <a:ext uri="{FF2B5EF4-FFF2-40B4-BE49-F238E27FC236}">
                <a16:creationId xmlns:a16="http://schemas.microsoft.com/office/drawing/2014/main" id="{4FEDB907-DD38-44D7-B5F6-32847281FA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3276600"/>
            <a:ext cx="11734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EE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function-label-01">
            <a:extLst xmlns:a="http://schemas.openxmlformats.org/drawingml/2006/main">
              <a:ext uri="{FF2B5EF4-FFF2-40B4-BE49-F238E27FC236}">
                <a16:creationId xmlns:a16="http://schemas.microsoft.com/office/drawing/2014/main" id="{FB8B111A-CB9F-4C02-AC2D-BEE9E787F5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3476625"/>
            <a:ext cx="1714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202A35"/>
                </a:solidFill>
              </a:defRPr>
            </a:pPr>
            <a:r>
              <a:rPr sz="1575" b="1">
                <a:solidFill>
                  <a:srgbClr val="202A35"/>
                </a:solidFill>
              </a:rPr>
              <a:t>核心功能</a:t>
            </a:r>
          </a:p>
        </p:txBody>
      </p:sp>
      <p:sp>
        <p:nvSpPr>
          <p:cNvPr id="11" name="function-01-0">
            <a:extLst xmlns:a="http://schemas.openxmlformats.org/drawingml/2006/main">
              <a:ext uri="{FF2B5EF4-FFF2-40B4-BE49-F238E27FC236}">
                <a16:creationId xmlns:a16="http://schemas.microsoft.com/office/drawing/2014/main" id="{A0088C60-92C7-4D97-B865-D5585E9456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3943350"/>
            <a:ext cx="4000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F4B22"/>
                </a:solidFill>
              </a:defRPr>
            </a:pPr>
            <a:r>
              <a:rPr sz="1125" b="1">
                <a:solidFill>
                  <a:srgbClr val="FF4B22"/>
                </a:solidFill>
              </a:rPr>
              <a:t>01</a:t>
            </a:r>
          </a:p>
        </p:txBody>
      </p:sp>
      <p:sp>
        <p:nvSpPr>
          <p:cNvPr id="12" name="function-copy-01-0">
            <a:extLst xmlns:a="http://schemas.openxmlformats.org/drawingml/2006/main">
              <a:ext uri="{FF2B5EF4-FFF2-40B4-BE49-F238E27FC236}">
                <a16:creationId xmlns:a16="http://schemas.microsoft.com/office/drawing/2014/main" id="{10895DC8-104F-4DC0-AC23-A1DA5A4119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3857625"/>
            <a:ext cx="4286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13">
                <a:solidFill>
                  <a:srgbClr val="3F4B56"/>
                </a:solidFill>
              </a:defRPr>
            </a:pPr>
            <a:r>
              <a:rPr sz="1313">
                <a:solidFill>
                  <a:srgbClr val="3F4B56"/>
                </a:solidFill>
              </a:rPr>
              <a:t>GPS 跑步与多运动记录</a:t>
            </a:r>
          </a:p>
        </p:txBody>
      </p:sp>
      <p:sp>
        <p:nvSpPr>
          <p:cNvPr id="13" name="function-01-1">
            <a:extLst xmlns:a="http://schemas.openxmlformats.org/drawingml/2006/main">
              <a:ext uri="{FF2B5EF4-FFF2-40B4-BE49-F238E27FC236}">
                <a16:creationId xmlns:a16="http://schemas.microsoft.com/office/drawing/2014/main" id="{4F9A51C7-A6B5-4136-9117-D3EE654168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4486275"/>
            <a:ext cx="4000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F4B22"/>
                </a:solidFill>
              </a:defRPr>
            </a:pPr>
            <a:r>
              <a:rPr sz="1125" b="1">
                <a:solidFill>
                  <a:srgbClr val="FF4B22"/>
                </a:solidFill>
              </a:rPr>
              <a:t>02</a:t>
            </a:r>
          </a:p>
        </p:txBody>
      </p:sp>
      <p:sp>
        <p:nvSpPr>
          <p:cNvPr id="14" name="function-copy-01-1">
            <a:extLst xmlns:a="http://schemas.openxmlformats.org/drawingml/2006/main">
              <a:ext uri="{FF2B5EF4-FFF2-40B4-BE49-F238E27FC236}">
                <a16:creationId xmlns:a16="http://schemas.microsoft.com/office/drawing/2014/main" id="{A17E9A67-585C-4B3E-A610-71275F5F8C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4400550"/>
            <a:ext cx="4286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13">
                <a:solidFill>
                  <a:srgbClr val="3F4B56"/>
                </a:solidFill>
              </a:defRPr>
            </a:pPr>
            <a:r>
              <a:rPr sz="1313">
                <a:solidFill>
                  <a:srgbClr val="3F4B56"/>
                </a:solidFill>
              </a:rPr>
              <a:t>个性训练计划、AI 兔子与语音陪跑</a:t>
            </a:r>
          </a:p>
        </p:txBody>
      </p:sp>
      <p:sp>
        <p:nvSpPr>
          <p:cNvPr id="15" name="function-01-2">
            <a:extLst xmlns:a="http://schemas.openxmlformats.org/drawingml/2006/main">
              <a:ext uri="{FF2B5EF4-FFF2-40B4-BE49-F238E27FC236}">
                <a16:creationId xmlns:a16="http://schemas.microsoft.com/office/drawing/2014/main" id="{8CE8AA7D-C55E-46B7-ADE6-E92BBFAE0D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029200"/>
            <a:ext cx="4000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F4B22"/>
                </a:solidFill>
              </a:defRPr>
            </a:pPr>
            <a:r>
              <a:rPr sz="1125" b="1">
                <a:solidFill>
                  <a:srgbClr val="FF4B22"/>
                </a:solidFill>
              </a:rPr>
              <a:t>03</a:t>
            </a:r>
          </a:p>
        </p:txBody>
      </p:sp>
      <p:sp>
        <p:nvSpPr>
          <p:cNvPr id="16" name="function-copy-01-2">
            <a:extLst xmlns:a="http://schemas.openxmlformats.org/drawingml/2006/main">
              <a:ext uri="{FF2B5EF4-FFF2-40B4-BE49-F238E27FC236}">
                <a16:creationId xmlns:a16="http://schemas.microsoft.com/office/drawing/2014/main" id="{06639244-E537-4391-BEB9-A96A8E7C95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4943475"/>
            <a:ext cx="4286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13">
                <a:solidFill>
                  <a:srgbClr val="3F4B56"/>
                </a:solidFill>
              </a:defRPr>
            </a:pPr>
            <a:r>
              <a:rPr sz="1313">
                <a:solidFill>
                  <a:srgbClr val="3F4B56"/>
                </a:solidFill>
              </a:rPr>
              <a:t>直播／跟练课程与社区动态</a:t>
            </a:r>
          </a:p>
        </p:txBody>
      </p:sp>
      <p:sp>
        <p:nvSpPr>
          <p:cNvPr id="17" name="function-01-3">
            <a:extLst xmlns:a="http://schemas.openxmlformats.org/drawingml/2006/main">
              <a:ext uri="{FF2B5EF4-FFF2-40B4-BE49-F238E27FC236}">
                <a16:creationId xmlns:a16="http://schemas.microsoft.com/office/drawing/2014/main" id="{541D1B65-355D-4509-9120-38D2EF8514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572125"/>
            <a:ext cx="4000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F4B22"/>
                </a:solidFill>
              </a:defRPr>
            </a:pPr>
            <a:r>
              <a:rPr sz="1125" b="1">
                <a:solidFill>
                  <a:srgbClr val="FF4B22"/>
                </a:solidFill>
              </a:rPr>
              <a:t>04</a:t>
            </a:r>
          </a:p>
        </p:txBody>
      </p:sp>
      <p:sp>
        <p:nvSpPr>
          <p:cNvPr id="18" name="function-copy-01-3">
            <a:extLst xmlns:a="http://schemas.openxmlformats.org/drawingml/2006/main">
              <a:ext uri="{FF2B5EF4-FFF2-40B4-BE49-F238E27FC236}">
                <a16:creationId xmlns:a16="http://schemas.microsoft.com/office/drawing/2014/main" id="{4D854BA6-D8C6-43D5-B688-193FF9536D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5486400"/>
            <a:ext cx="4286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13">
                <a:solidFill>
                  <a:srgbClr val="3F4B56"/>
                </a:solidFill>
              </a:defRPr>
            </a:pPr>
            <a:r>
              <a:rPr sz="1313">
                <a:solidFill>
                  <a:srgbClr val="3F4B56"/>
                </a:solidFill>
              </a:rPr>
              <a:t>赛事活动、商城及智能装备连接</a:t>
            </a:r>
          </a:p>
        </p:txBody>
      </p:sp>
      <p:sp>
        <p:nvSpPr>
          <p:cNvPr id="19" name="analysis-label-01-0">
            <a:extLst xmlns:a="http://schemas.openxmlformats.org/drawingml/2006/main">
              <a:ext uri="{FF2B5EF4-FFF2-40B4-BE49-F238E27FC236}">
                <a16:creationId xmlns:a16="http://schemas.microsoft.com/office/drawing/2014/main" id="{830D5317-76A1-460C-94CF-9D74996ABA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3476625"/>
            <a:ext cx="1047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4B5966"/>
                </a:solidFill>
              </a:defRPr>
            </a:pPr>
            <a:r>
              <a:rPr sz="1275" b="1">
                <a:solidFill>
                  <a:srgbClr val="4B5966"/>
                </a:solidFill>
              </a:rPr>
              <a:t>产品亮点</a:t>
            </a:r>
          </a:p>
        </p:txBody>
      </p:sp>
      <p:sp>
        <p:nvSpPr>
          <p:cNvPr id="20" name="analysis-copy-01-0">
            <a:extLst xmlns:a="http://schemas.openxmlformats.org/drawingml/2006/main">
              <a:ext uri="{FF2B5EF4-FFF2-40B4-BE49-F238E27FC236}">
                <a16:creationId xmlns:a16="http://schemas.microsoft.com/office/drawing/2014/main" id="{A4B5FA49-8319-4B9C-854A-C6A5557001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3438525"/>
            <a:ext cx="53149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15">
                <a:solidFill>
                  <a:srgbClr val="384550"/>
                </a:solidFill>
              </a:defRPr>
            </a:pPr>
            <a:r>
              <a:rPr sz="1215">
                <a:solidFill>
                  <a:srgbClr val="384550"/>
                </a:solidFill>
              </a:rPr>
              <a:t>记录入口成熟，实时语音陪跑更接近训练执行场景；内容、活动、装备与会员形成完整商业闭环。</a:t>
            </a:r>
          </a:p>
        </p:txBody>
      </p:sp>
      <p:sp>
        <p:nvSpPr>
          <p:cNvPr id="21" name="analysis-rule-01-1">
            <a:extLst xmlns:a="http://schemas.openxmlformats.org/drawingml/2006/main">
              <a:ext uri="{FF2B5EF4-FFF2-40B4-BE49-F238E27FC236}">
                <a16:creationId xmlns:a16="http://schemas.microsoft.com/office/drawing/2014/main" id="{F924201D-9464-402C-8FA6-AA6414CE18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4143375"/>
            <a:ext cx="64579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1E5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analysis-label-01-1">
            <a:extLst xmlns:a="http://schemas.openxmlformats.org/drawingml/2006/main">
              <a:ext uri="{FF2B5EF4-FFF2-40B4-BE49-F238E27FC236}">
                <a16:creationId xmlns:a16="http://schemas.microsoft.com/office/drawing/2014/main" id="{62663150-A0B0-4AA3-9B55-41A7563710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4200525"/>
            <a:ext cx="1047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4B5966"/>
                </a:solidFill>
              </a:defRPr>
            </a:pPr>
            <a:r>
              <a:rPr sz="1275" b="1">
                <a:solidFill>
                  <a:srgbClr val="4B5966"/>
                </a:solidFill>
              </a:rPr>
              <a:t>值得借鉴</a:t>
            </a:r>
          </a:p>
        </p:txBody>
      </p:sp>
      <p:sp>
        <p:nvSpPr>
          <p:cNvPr id="23" name="analysis-copy-01-1">
            <a:extLst xmlns:a="http://schemas.openxmlformats.org/drawingml/2006/main">
              <a:ext uri="{FF2B5EF4-FFF2-40B4-BE49-F238E27FC236}">
                <a16:creationId xmlns:a16="http://schemas.microsoft.com/office/drawing/2014/main" id="{B3C979F7-8EC1-4953-AABE-D3B7E37991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4162425"/>
            <a:ext cx="53149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15">
                <a:solidFill>
                  <a:srgbClr val="384550"/>
                </a:solidFill>
              </a:defRPr>
            </a:pPr>
            <a:r>
              <a:rPr sz="1215">
                <a:solidFill>
                  <a:srgbClr val="384550"/>
                </a:solidFill>
              </a:rPr>
              <a:t>跑中用短指令反馈；设备自动回收结果；用连续任务和成就降低长期坚持难度。</a:t>
            </a:r>
          </a:p>
        </p:txBody>
      </p:sp>
      <p:sp>
        <p:nvSpPr>
          <p:cNvPr id="24" name="analysis-rule-01-2">
            <a:extLst xmlns:a="http://schemas.openxmlformats.org/drawingml/2006/main">
              <a:ext uri="{FF2B5EF4-FFF2-40B4-BE49-F238E27FC236}">
                <a16:creationId xmlns:a16="http://schemas.microsoft.com/office/drawing/2014/main" id="{02B6B237-69CF-4D7C-8B72-14A5696C11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4867275"/>
            <a:ext cx="64579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1E5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analysis-label-01-2">
            <a:extLst xmlns:a="http://schemas.openxmlformats.org/drawingml/2006/main">
              <a:ext uri="{FF2B5EF4-FFF2-40B4-BE49-F238E27FC236}">
                <a16:creationId xmlns:a16="http://schemas.microsoft.com/office/drawing/2014/main" id="{02C17C58-6E62-4228-A0D1-1B105170A6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4924425"/>
            <a:ext cx="1047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4720"/>
                </a:solidFill>
              </a:defRPr>
            </a:pPr>
            <a:r>
              <a:rPr sz="1275" b="1">
                <a:solidFill>
                  <a:srgbClr val="D94720"/>
                </a:solidFill>
              </a:rPr>
              <a:t>升级方向</a:t>
            </a:r>
          </a:p>
        </p:txBody>
      </p:sp>
      <p:sp>
        <p:nvSpPr>
          <p:cNvPr id="26" name="analysis-copy-01-2">
            <a:extLst xmlns:a="http://schemas.openxmlformats.org/drawingml/2006/main">
              <a:ext uri="{FF2B5EF4-FFF2-40B4-BE49-F238E27FC236}">
                <a16:creationId xmlns:a16="http://schemas.microsoft.com/office/drawing/2014/main" id="{B7FF97FB-3186-43B1-B4C1-0E25240098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4886325"/>
            <a:ext cx="53149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15">
                <a:solidFill>
                  <a:srgbClr val="384550"/>
                </a:solidFill>
              </a:defRPr>
            </a:pPr>
            <a:r>
              <a:rPr sz="1215">
                <a:solidFill>
                  <a:srgbClr val="384550"/>
                </a:solidFill>
              </a:rPr>
              <a:t>不复制信息流和商城，把提醒升级为结合训练目标、天气、身体状态与补给计划的上下文建议，并解释原因。</a:t>
            </a:r>
          </a:p>
        </p:txBody>
      </p:sp>
      <p:sp>
        <p:nvSpPr>
          <p:cNvPr id="27" name="analysis-rule-01-3">
            <a:extLst xmlns:a="http://schemas.openxmlformats.org/drawingml/2006/main">
              <a:ext uri="{FF2B5EF4-FFF2-40B4-BE49-F238E27FC236}">
                <a16:creationId xmlns:a16="http://schemas.microsoft.com/office/drawing/2014/main" id="{028D0C36-EF55-408E-9689-6E61F1CE6E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5591175"/>
            <a:ext cx="64579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1E5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analysis-label-01-3">
            <a:extLst xmlns:a="http://schemas.openxmlformats.org/drawingml/2006/main">
              <a:ext uri="{FF2B5EF4-FFF2-40B4-BE49-F238E27FC236}">
                <a16:creationId xmlns:a16="http://schemas.microsoft.com/office/drawing/2014/main" id="{452DEDBF-6FAF-445E-BC6F-315696607C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5648325"/>
            <a:ext cx="1047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4B5966"/>
                </a:solidFill>
              </a:defRPr>
            </a:pPr>
            <a:r>
              <a:rPr sz="1275" b="1">
                <a:solidFill>
                  <a:srgbClr val="4B5966"/>
                </a:solidFill>
              </a:rPr>
              <a:t>主要缺点</a:t>
            </a:r>
          </a:p>
        </p:txBody>
      </p:sp>
      <p:sp>
        <p:nvSpPr>
          <p:cNvPr id="29" name="analysis-copy-01-3">
            <a:extLst xmlns:a="http://schemas.openxmlformats.org/drawingml/2006/main">
              <a:ext uri="{FF2B5EF4-FFF2-40B4-BE49-F238E27FC236}">
                <a16:creationId xmlns:a16="http://schemas.microsoft.com/office/drawing/2014/main" id="{5A19248D-2B20-4744-BAD2-1B5EC86384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5610225"/>
            <a:ext cx="53149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15">
                <a:solidFill>
                  <a:srgbClr val="384550"/>
                </a:solidFill>
              </a:defRPr>
            </a:pPr>
            <a:r>
              <a:rPr sz="1215">
                <a:solidFill>
                  <a:srgbClr val="384550"/>
                </a:solidFill>
              </a:rPr>
              <a:t>商业入口多，核心训练路径易受内容、社交和销售干扰；训练、营养与恢复建议较分散。</a:t>
            </a:r>
          </a:p>
        </p:txBody>
      </p:sp>
      <p:sp>
        <p:nvSpPr>
          <p:cNvPr id="30" name="analysis-rule-01-4">
            <a:extLst xmlns:a="http://schemas.openxmlformats.org/drawingml/2006/main">
              <a:ext uri="{FF2B5EF4-FFF2-40B4-BE49-F238E27FC236}">
                <a16:creationId xmlns:a16="http://schemas.microsoft.com/office/drawing/2014/main" id="{DD6BD937-5C01-432D-ABA4-0F0330E9D0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6315075"/>
            <a:ext cx="64579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1E5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analysis-label-01-4">
            <a:extLst xmlns:a="http://schemas.openxmlformats.org/drawingml/2006/main">
              <a:ext uri="{FF2B5EF4-FFF2-40B4-BE49-F238E27FC236}">
                <a16:creationId xmlns:a16="http://schemas.microsoft.com/office/drawing/2014/main" id="{FCB325C9-4C03-46F3-8F04-867F38FA2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6372225"/>
            <a:ext cx="1047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4B5966"/>
                </a:solidFill>
              </a:defRPr>
            </a:pPr>
            <a:r>
              <a:rPr sz="1275" b="1">
                <a:solidFill>
                  <a:srgbClr val="4B5966"/>
                </a:solidFill>
              </a:rPr>
              <a:t>变现模式</a:t>
            </a:r>
          </a:p>
        </p:txBody>
      </p:sp>
      <p:sp>
        <p:nvSpPr>
          <p:cNvPr id="32" name="analysis-copy-01-4">
            <a:extLst xmlns:a="http://schemas.openxmlformats.org/drawingml/2006/main">
              <a:ext uri="{FF2B5EF4-FFF2-40B4-BE49-F238E27FC236}">
                <a16:creationId xmlns:a16="http://schemas.microsoft.com/office/drawing/2014/main" id="{926E5A9A-96AB-4245-B5C2-2C10004FDD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6334125"/>
            <a:ext cx="53149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15">
                <a:solidFill>
                  <a:srgbClr val="384550"/>
                </a:solidFill>
              </a:defRPr>
            </a:pPr>
            <a:r>
              <a:rPr sz="1215">
                <a:solidFill>
                  <a:srgbClr val="384550"/>
                </a:solidFill>
              </a:rPr>
              <a:t>会员订阅、课程／直播、商城与装备、广告与品牌合作、赛事活动服务。</a:t>
            </a:r>
          </a:p>
        </p:txBody>
      </p:sp>
    </p:spTree>
    <p:extLst>
      <p:ext uri="{BB962C8B-B14F-4D97-AF65-F5344CB8AC3E}">
        <p14:creationId xmlns:p14="http://schemas.microsoft.com/office/powerpoint/2010/main" val="150556366"/>
      </p:ext>
    </p:extLst>
  </p:cSld>
</p:sld>
</file>

<file path=ppt/slides/slide1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ac54c0f3d31472d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5240000" cy="8572500"/>
          </a:xfrm>
          <a:prstGeom xmlns:a="http://schemas.openxmlformats.org/drawingml/2006/main" prst="rect">
            <a:avLst/>
          </a:prstGeom>
        </p:spPr>
      </p:pic>
      <p:sp>
        <p:nvSpPr>
          <p:cNvPr id="2" name="matrix-reading-surface">
            <a:extLst xmlns:a="http://schemas.openxmlformats.org/drawingml/2006/main">
              <a:ext uri="{FF2B5EF4-FFF2-40B4-BE49-F238E27FC236}">
                <a16:creationId xmlns:a16="http://schemas.microsoft.com/office/drawing/2014/main" id="{F8844335-EC2D-40E4-BC0C-447976678B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1562100"/>
            <a:ext cx="13487400" cy="5962650"/>
          </a:xfrm>
          <a:prstGeom xmlns:a="http://schemas.openxmlformats.org/drawingml/2006/main" prst="roundRect">
            <a:avLst>
              <a:gd name="adj" fmla="val 255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5E9EE"/>
            </a:solidFill>
            <a:prstDash val="solid"/>
          </a:ln>
        </p:spPr>
      </p:sp>
      <p:sp>
        <p:nvSpPr>
          <p:cNvPr id="3" name="matrix-index">
            <a:extLst xmlns:a="http://schemas.openxmlformats.org/drawingml/2006/main">
              <a:ext uri="{FF2B5EF4-FFF2-40B4-BE49-F238E27FC236}">
                <a16:creationId xmlns:a16="http://schemas.microsoft.com/office/drawing/2014/main" id="{6131B1F6-0F00-47E3-92E2-BE597730E1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1809750"/>
            <a:ext cx="6858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FF4B22"/>
                </a:solidFill>
              </a:defRPr>
            </a:pPr>
            <a:r>
              <a:rPr sz="2250" b="1">
                <a:solidFill>
                  <a:srgbClr val="FF4B22"/>
                </a:solidFill>
              </a:rPr>
              <a:t>10</a:t>
            </a:r>
          </a:p>
        </p:txBody>
      </p:sp>
      <p:sp>
        <p:nvSpPr>
          <p:cNvPr id="4" name="matrix-title">
            <a:extLst xmlns:a="http://schemas.openxmlformats.org/drawingml/2006/main">
              <a:ext uri="{FF2B5EF4-FFF2-40B4-BE49-F238E27FC236}">
                <a16:creationId xmlns:a16="http://schemas.microsoft.com/office/drawing/2014/main" id="{2559EE84-73D6-4B00-86C2-16B504106F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14550" y="1733550"/>
            <a:ext cx="9048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625" b="1">
                <a:solidFill>
                  <a:srgbClr val="202A35"/>
                </a:solidFill>
              </a:defRPr>
            </a:pPr>
            <a:r>
              <a:rPr sz="2625" b="1">
                <a:solidFill>
                  <a:srgbClr val="202A35"/>
                </a:solidFill>
              </a:rPr>
              <a:t>九款产品的能力重心并不在同一条赛道</a:t>
            </a:r>
          </a:p>
        </p:txBody>
      </p:sp>
      <p:sp>
        <p:nvSpPr>
          <p:cNvPr id="5" name="matrix-subtitle">
            <a:extLst xmlns:a="http://schemas.openxmlformats.org/drawingml/2006/main">
              <a:ext uri="{FF2B5EF4-FFF2-40B4-BE49-F238E27FC236}">
                <a16:creationId xmlns:a16="http://schemas.microsoft.com/office/drawing/2014/main" id="{26EF8EF3-CEDE-4A5B-9925-D1CEC8F6A3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14550" y="2228850"/>
            <a:ext cx="857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7C8793"/>
                </a:solidFill>
              </a:defRPr>
            </a:pPr>
            <a:r>
              <a:rPr sz="1125" b="1">
                <a:solidFill>
                  <a:srgbClr val="7C8793"/>
                </a:solidFill>
              </a:rPr>
              <a:t>跨产品能力矩阵  ·  用定位强弱区分“核心能力”与“功能覆盖”</a:t>
            </a:r>
          </a:p>
        </p:txBody>
      </p:sp>
      <p:sp>
        <p:nvSpPr>
          <p:cNvPr id="6" name="matrix-accent">
            <a:extLst xmlns:a="http://schemas.openxmlformats.org/drawingml/2006/main">
              <a:ext uri="{FF2B5EF4-FFF2-40B4-BE49-F238E27FC236}">
                <a16:creationId xmlns:a16="http://schemas.microsoft.com/office/drawing/2014/main" id="{A6965150-48EB-4CD8-8992-250553CB6C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2609850"/>
            <a:ext cx="8191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22"/>
          </a:solidFill>
          <a:ln xmlns:a="http://schemas.openxmlformats.org/drawingml/2006/main" w="0">
            <a:noFill/>
            <a:prstDash val="solid"/>
          </a:ln>
        </p:spPr>
      </p:sp>
      <p:graphicFrame>
        <p:nvGraphicFramePr>
          <p:cNvPr id="16" name=""/>
          <p:cNvGraphicFramePr/>
          <p:nvPr/>
        </p:nvGraphicFramePr>
        <p:xfrm>
          <a:off xmlns:a="http://schemas.openxmlformats.org/drawingml/2006/main" x="1333500" y="2876550"/>
          <a:ext xmlns:a="http://schemas.openxmlformats.org/drawingml/2006/main" cx="12573000" cy="3857625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1600200"/>
                <a:gridCol w="1219200"/>
                <a:gridCol w="1219200"/>
                <a:gridCol w="1219200"/>
                <a:gridCol w="1219200"/>
                <a:gridCol w="1219200"/>
                <a:gridCol w="1219200"/>
                <a:gridCol w="1219200"/>
                <a:gridCol w="1219200"/>
                <a:gridCol w="1219200"/>
              </a:tblGrid>
              <a:tr h="385763">
                <a:tc>
                  <a:txBody>
                    <a:bodyPr/>
                    <a:lstStyle/>
                    <a:p>
                      <a:pPr algn="ctr"/>
                      <a:r>
                        <a:rPr sz="1088" b="1">
                          <a:solidFill>
                            <a:srgbClr val="FFFFFF"/>
                          </a:solidFill>
                        </a:rPr>
                        <a:t>产品</a:t>
                      </a:r>
                    </a:p>
                  </a:txBody>
                  <a:tcPr marL="47625" marR="47625" marT="28575" marB="28575" anchor="ctr">
                    <a:solidFill>
                      <a:srgbClr val="4E78C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88" b="1">
                          <a:solidFill>
                            <a:srgbClr val="FFFFFF"/>
                          </a:solidFill>
                        </a:rPr>
                        <a:t>运动</a:t>
                      </a:r>
                    </a:p>
                    <a:p>
                      <a:pPr algn="ctr"/>
                      <a:r>
                        <a:rPr sz="1088" b="1">
                          <a:solidFill>
                            <a:srgbClr val="FFFFFF"/>
                          </a:solidFill>
                        </a:rPr>
                        <a:t>记录</a:t>
                      </a:r>
                    </a:p>
                  </a:txBody>
                  <a:tcPr marL="47625" marR="47625" marT="28575" marB="28575" anchor="ctr">
                    <a:solidFill>
                      <a:srgbClr val="4E78C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88" b="1">
                          <a:solidFill>
                            <a:srgbClr val="FFFFFF"/>
                          </a:solidFill>
                        </a:rPr>
                        <a:t>社交／</a:t>
                      </a:r>
                    </a:p>
                    <a:p>
                      <a:pPr algn="ctr"/>
                      <a:r>
                        <a:rPr sz="1088" b="1">
                          <a:solidFill>
                            <a:srgbClr val="FFFFFF"/>
                          </a:solidFill>
                        </a:rPr>
                        <a:t>内容</a:t>
                      </a:r>
                    </a:p>
                  </a:txBody>
                  <a:tcPr marL="47625" marR="47625" marT="28575" marB="28575" anchor="ctr">
                    <a:solidFill>
                      <a:srgbClr val="4E78C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88" b="1">
                          <a:solidFill>
                            <a:srgbClr val="FFFFFF"/>
                          </a:solidFill>
                        </a:rPr>
                        <a:t>自适应</a:t>
                      </a:r>
                    </a:p>
                    <a:p>
                      <a:pPr algn="ctr"/>
                      <a:r>
                        <a:rPr sz="1088" b="1">
                          <a:solidFill>
                            <a:srgbClr val="FFFFFF"/>
                          </a:solidFill>
                        </a:rPr>
                        <a:t>训练</a:t>
                      </a:r>
                    </a:p>
                  </a:txBody>
                  <a:tcPr marL="47625" marR="47625" marT="28575" marB="28575" anchor="ctr">
                    <a:solidFill>
                      <a:srgbClr val="4E78C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88" b="1">
                          <a:solidFill>
                            <a:srgbClr val="FFFFFF"/>
                          </a:solidFill>
                        </a:rPr>
                        <a:t>手表</a:t>
                      </a:r>
                    </a:p>
                    <a:p>
                      <a:pPr algn="ctr"/>
                      <a:r>
                        <a:rPr sz="1088" b="1">
                          <a:solidFill>
                            <a:srgbClr val="FFFFFF"/>
                          </a:solidFill>
                        </a:rPr>
                        <a:t>执行</a:t>
                      </a:r>
                    </a:p>
                  </a:txBody>
                  <a:tcPr marL="47625" marR="47625" marT="28575" marB="28575" anchor="ctr">
                    <a:solidFill>
                      <a:srgbClr val="4E78C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88" b="1">
                          <a:solidFill>
                            <a:srgbClr val="FFFFFF"/>
                          </a:solidFill>
                        </a:rPr>
                        <a:t>日常</a:t>
                      </a:r>
                    </a:p>
                    <a:p>
                      <a:pPr algn="ctr"/>
                      <a:r>
                        <a:rPr sz="1088" b="1">
                          <a:solidFill>
                            <a:srgbClr val="FFFFFF"/>
                          </a:solidFill>
                        </a:rPr>
                        <a:t>饮食</a:t>
                      </a:r>
                    </a:p>
                  </a:txBody>
                  <a:tcPr marL="47625" marR="47625" marT="28575" marB="28575" anchor="ctr">
                    <a:solidFill>
                      <a:srgbClr val="4E78C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88" b="1">
                          <a:solidFill>
                            <a:srgbClr val="FFFFFF"/>
                          </a:solidFill>
                        </a:rPr>
                        <a:t>训练中</a:t>
                      </a:r>
                    </a:p>
                    <a:p>
                      <a:pPr algn="ctr"/>
                      <a:r>
                        <a:rPr sz="1088" b="1">
                          <a:solidFill>
                            <a:srgbClr val="FFFFFF"/>
                          </a:solidFill>
                        </a:rPr>
                        <a:t>补给</a:t>
                      </a:r>
                    </a:p>
                  </a:txBody>
                  <a:tcPr marL="47625" marR="47625" marT="28575" marB="28575" anchor="ctr">
                    <a:solidFill>
                      <a:srgbClr val="4E78C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88" b="1">
                          <a:solidFill>
                            <a:srgbClr val="FFFFFF"/>
                          </a:solidFill>
                        </a:rPr>
                        <a:t>比赛</a:t>
                      </a:r>
                    </a:p>
                    <a:p>
                      <a:pPr algn="ctr"/>
                      <a:r>
                        <a:rPr sz="1088" b="1">
                          <a:solidFill>
                            <a:srgbClr val="FFFFFF"/>
                          </a:solidFill>
                        </a:rPr>
                        <a:t>策略</a:t>
                      </a:r>
                    </a:p>
                  </a:txBody>
                  <a:tcPr marL="47625" marR="47625" marT="28575" marB="28575" anchor="ctr">
                    <a:solidFill>
                      <a:srgbClr val="4E78C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88" b="1">
                          <a:solidFill>
                            <a:srgbClr val="FFFFFF"/>
                          </a:solidFill>
                        </a:rPr>
                        <a:t>AI 对话／</a:t>
                      </a:r>
                    </a:p>
                    <a:p>
                      <a:pPr algn="ctr"/>
                      <a:r>
                        <a:rPr sz="1088" b="1">
                          <a:solidFill>
                            <a:srgbClr val="FFFFFF"/>
                          </a:solidFill>
                        </a:rPr>
                        <a:t>识别</a:t>
                      </a:r>
                    </a:p>
                  </a:txBody>
                  <a:tcPr marL="47625" marR="47625" marT="28575" marB="28575" anchor="ctr">
                    <a:solidFill>
                      <a:srgbClr val="4E78C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88" b="1">
                          <a:solidFill>
                            <a:srgbClr val="FFFFFF"/>
                          </a:solidFill>
                        </a:rPr>
                        <a:t>商城／</a:t>
                      </a:r>
                    </a:p>
                    <a:p>
                      <a:pPr algn="ctr"/>
                      <a:r>
                        <a:rPr sz="1088" b="1">
                          <a:solidFill>
                            <a:srgbClr val="FFFFFF"/>
                          </a:solidFill>
                        </a:rPr>
                        <a:t>商品</a:t>
                      </a:r>
                    </a:p>
                  </a:txBody>
                  <a:tcPr marL="47625" marR="47625" marT="28575" marB="28575" anchor="ctr">
                    <a:solidFill>
                      <a:srgbClr val="4E78C4"/>
                    </a:solidFill>
                  </a:tcPr>
                </a:tc>
              </a:tr>
              <a:tr h="385763">
                <a:tc>
                  <a:txBody>
                    <a:bodyPr/>
                    <a:lstStyle/>
                    <a:p>
                      <a:pPr algn="l"/>
                      <a:r>
                        <a:rPr sz="1125" b="1">
                          <a:solidFill>
                            <a:srgbClr val="293540"/>
                          </a:solidFill>
                        </a:rPr>
                        <a:t>咕咚</a:t>
                      </a:r>
                    </a:p>
                  </a:txBody>
                  <a:tcPr marL="114300" marR="47625" marT="28575" marB="28575" anchor="ctr">
                    <a:solidFill>
                      <a:srgbClr val="EEF2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425" b="1">
                          <a:solidFill>
                            <a:srgbClr val="F0522D"/>
                          </a:solidFill>
                        </a:rPr>
                        <a:t>●</a:t>
                      </a:r>
                    </a:p>
                  </a:txBody>
                  <a:tcPr marL="91440" marR="91440" marT="45720" marB="45720">
                    <a:solidFill>
                      <a:srgbClr val="FFF0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425" b="1">
                          <a:solidFill>
                            <a:srgbClr val="F0522D"/>
                          </a:solidFill>
                        </a:rPr>
                        <a:t>●</a:t>
                      </a:r>
                    </a:p>
                  </a:txBody>
                  <a:tcPr marL="91440" marR="91440" marT="45720" marB="45720">
                    <a:solidFill>
                      <a:srgbClr val="FFF0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425" b="0">
                          <a:solidFill>
                            <a:srgbClr val="667481"/>
                          </a:solidFill>
                        </a:rPr>
                        <a:t>○</a:t>
                      </a:r>
                    </a:p>
                  </a:txBody>
                  <a:tcPr marL="91440" marR="91440" marT="45720" marB="45720"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425" b="0">
                          <a:solidFill>
                            <a:srgbClr val="667481"/>
                          </a:solidFill>
                        </a:rPr>
                        <a:t>○</a:t>
                      </a:r>
                    </a:p>
                  </a:txBody>
                  <a:tcPr marL="91440" marR="91440" marT="45720" marB="45720"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75" b="0">
                          <a:solidFill>
                            <a:srgbClr val="B5BDC5"/>
                          </a:solidFill>
                        </a:rPr>
                        <a:t>—</a:t>
                      </a:r>
                    </a:p>
                  </a:txBody>
                  <a:tcPr marL="91440" marR="91440" marT="45720" marB="45720">
                    <a:solidFill>
                      <a:srgbClr val="FAFB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75" b="0">
                          <a:solidFill>
                            <a:srgbClr val="B5BDC5"/>
                          </a:solidFill>
                        </a:rPr>
                        <a:t>—</a:t>
                      </a:r>
                    </a:p>
                  </a:txBody>
                  <a:tcPr marL="91440" marR="91440" marT="45720" marB="45720">
                    <a:solidFill>
                      <a:srgbClr val="FAFB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425" b="0">
                          <a:solidFill>
                            <a:srgbClr val="667481"/>
                          </a:solidFill>
                        </a:rPr>
                        <a:t>○</a:t>
                      </a:r>
                    </a:p>
                  </a:txBody>
                  <a:tcPr marL="91440" marR="91440" marT="45720" marB="45720"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425" b="0">
                          <a:solidFill>
                            <a:srgbClr val="667481"/>
                          </a:solidFill>
                        </a:rPr>
                        <a:t>○</a:t>
                      </a:r>
                    </a:p>
                  </a:txBody>
                  <a:tcPr marL="91440" marR="91440" marT="45720" marB="45720"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425" b="1">
                          <a:solidFill>
                            <a:srgbClr val="F0522D"/>
                          </a:solidFill>
                        </a:rPr>
                        <a:t>●</a:t>
                      </a:r>
                    </a:p>
                  </a:txBody>
                  <a:tcPr marL="91440" marR="91440" marT="45720" marB="45720">
                    <a:solidFill>
                      <a:srgbClr val="FFF0EA"/>
                    </a:solidFill>
                  </a:tcPr>
                </a:tc>
              </a:tr>
              <a:tr h="385763">
                <a:tc>
                  <a:txBody>
                    <a:bodyPr/>
                    <a:lstStyle/>
                    <a:p>
                      <a:pPr algn="l"/>
                      <a:r>
                        <a:rPr sz="1125" b="1">
                          <a:solidFill>
                            <a:srgbClr val="293540"/>
                          </a:solidFill>
                        </a:rPr>
                        <a:t>悦跑圈</a:t>
                      </a:r>
                    </a:p>
                  </a:txBody>
                  <a:tcPr marL="114300" marR="47625" marT="28575" marB="28575" anchor="ctr">
                    <a:solidFill>
                      <a:srgbClr val="EEF2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425" b="1">
                          <a:solidFill>
                            <a:srgbClr val="F0522D"/>
                          </a:solidFill>
                        </a:rPr>
                        <a:t>●</a:t>
                      </a:r>
                    </a:p>
                  </a:txBody>
                  <a:tcPr marL="91440" marR="91440" marT="45720" marB="45720">
                    <a:solidFill>
                      <a:srgbClr val="FFF0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425" b="1">
                          <a:solidFill>
                            <a:srgbClr val="F0522D"/>
                          </a:solidFill>
                        </a:rPr>
                        <a:t>●</a:t>
                      </a:r>
                    </a:p>
                  </a:txBody>
                  <a:tcPr marL="91440" marR="91440" marT="45720" marB="45720">
                    <a:solidFill>
                      <a:srgbClr val="FFF0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425" b="0">
                          <a:solidFill>
                            <a:srgbClr val="667481"/>
                          </a:solidFill>
                        </a:rPr>
                        <a:t>○</a:t>
                      </a:r>
                    </a:p>
                  </a:txBody>
                  <a:tcPr marL="91440" marR="91440" marT="45720" marB="45720"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425" b="0">
                          <a:solidFill>
                            <a:srgbClr val="667481"/>
                          </a:solidFill>
                        </a:rPr>
                        <a:t>○</a:t>
                      </a:r>
                    </a:p>
                  </a:txBody>
                  <a:tcPr marL="91440" marR="91440" marT="45720" marB="45720"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75" b="0">
                          <a:solidFill>
                            <a:srgbClr val="B5BDC5"/>
                          </a:solidFill>
                        </a:rPr>
                        <a:t>—</a:t>
                      </a:r>
                    </a:p>
                  </a:txBody>
                  <a:tcPr marL="91440" marR="91440" marT="45720" marB="45720">
                    <a:solidFill>
                      <a:srgbClr val="FAFB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75" b="0">
                          <a:solidFill>
                            <a:srgbClr val="B5BDC5"/>
                          </a:solidFill>
                        </a:rPr>
                        <a:t>—</a:t>
                      </a:r>
                    </a:p>
                  </a:txBody>
                  <a:tcPr marL="91440" marR="91440" marT="45720" marB="45720">
                    <a:solidFill>
                      <a:srgbClr val="FAFB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425" b="0">
                          <a:solidFill>
                            <a:srgbClr val="667481"/>
                          </a:solidFill>
                        </a:rPr>
                        <a:t>○</a:t>
                      </a:r>
                    </a:p>
                  </a:txBody>
                  <a:tcPr marL="91440" marR="91440" marT="45720" marB="45720"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75" b="0">
                          <a:solidFill>
                            <a:srgbClr val="B5BDC5"/>
                          </a:solidFill>
                        </a:rPr>
                        <a:t>—</a:t>
                      </a:r>
                    </a:p>
                  </a:txBody>
                  <a:tcPr marL="91440" marR="91440" marT="45720" marB="45720">
                    <a:solidFill>
                      <a:srgbClr val="FAFB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425" b="0">
                          <a:solidFill>
                            <a:srgbClr val="667481"/>
                          </a:solidFill>
                        </a:rPr>
                        <a:t>○</a:t>
                      </a:r>
                    </a:p>
                  </a:txBody>
                  <a:tcPr marL="91440" marR="91440" marT="45720" marB="45720">
                    <a:solidFill>
                      <a:srgbClr val="F2F5F8"/>
                    </a:solidFill>
                  </a:tcPr>
                </a:tc>
              </a:tr>
              <a:tr h="385763">
                <a:tc>
                  <a:txBody>
                    <a:bodyPr/>
                    <a:lstStyle/>
                    <a:p>
                      <a:pPr algn="l"/>
                      <a:r>
                        <a:rPr sz="1125" b="1">
                          <a:solidFill>
                            <a:srgbClr val="293540"/>
                          </a:solidFill>
                        </a:rPr>
                        <a:t>Keep</a:t>
                      </a:r>
                    </a:p>
                  </a:txBody>
                  <a:tcPr marL="114300" marR="47625" marT="28575" marB="28575" anchor="ctr">
                    <a:solidFill>
                      <a:srgbClr val="EEF2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425" b="1">
                          <a:solidFill>
                            <a:srgbClr val="F0522D"/>
                          </a:solidFill>
                        </a:rPr>
                        <a:t>●</a:t>
                      </a:r>
                    </a:p>
                  </a:txBody>
                  <a:tcPr marL="91440" marR="91440" marT="45720" marB="45720">
                    <a:solidFill>
                      <a:srgbClr val="FFF0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425" b="1">
                          <a:solidFill>
                            <a:srgbClr val="F0522D"/>
                          </a:solidFill>
                        </a:rPr>
                        <a:t>●</a:t>
                      </a:r>
                    </a:p>
                  </a:txBody>
                  <a:tcPr marL="91440" marR="91440" marT="45720" marB="45720">
                    <a:solidFill>
                      <a:srgbClr val="FFF0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425" b="0">
                          <a:solidFill>
                            <a:srgbClr val="667481"/>
                          </a:solidFill>
                        </a:rPr>
                        <a:t>○</a:t>
                      </a:r>
                    </a:p>
                  </a:txBody>
                  <a:tcPr marL="91440" marR="91440" marT="45720" marB="45720"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425" b="0">
                          <a:solidFill>
                            <a:srgbClr val="667481"/>
                          </a:solidFill>
                        </a:rPr>
                        <a:t>○</a:t>
                      </a:r>
                    </a:p>
                  </a:txBody>
                  <a:tcPr marL="91440" marR="91440" marT="45720" marB="45720"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425" b="0">
                          <a:solidFill>
                            <a:srgbClr val="667481"/>
                          </a:solidFill>
                        </a:rPr>
                        <a:t>○</a:t>
                      </a:r>
                    </a:p>
                  </a:txBody>
                  <a:tcPr marL="91440" marR="91440" marT="45720" marB="45720"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75" b="0">
                          <a:solidFill>
                            <a:srgbClr val="B5BDC5"/>
                          </a:solidFill>
                        </a:rPr>
                        <a:t>—</a:t>
                      </a:r>
                    </a:p>
                  </a:txBody>
                  <a:tcPr marL="91440" marR="91440" marT="45720" marB="45720">
                    <a:solidFill>
                      <a:srgbClr val="FAFB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75" b="0">
                          <a:solidFill>
                            <a:srgbClr val="B5BDC5"/>
                          </a:solidFill>
                        </a:rPr>
                        <a:t>—</a:t>
                      </a:r>
                    </a:p>
                  </a:txBody>
                  <a:tcPr marL="91440" marR="91440" marT="45720" marB="45720">
                    <a:solidFill>
                      <a:srgbClr val="FAFB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425" b="0">
                          <a:solidFill>
                            <a:srgbClr val="667481"/>
                          </a:solidFill>
                        </a:rPr>
                        <a:t>○</a:t>
                      </a:r>
                    </a:p>
                  </a:txBody>
                  <a:tcPr marL="91440" marR="91440" marT="45720" marB="45720"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425" b="1">
                          <a:solidFill>
                            <a:srgbClr val="F0522D"/>
                          </a:solidFill>
                        </a:rPr>
                        <a:t>●</a:t>
                      </a:r>
                    </a:p>
                  </a:txBody>
                  <a:tcPr marL="91440" marR="91440" marT="45720" marB="45720">
                    <a:solidFill>
                      <a:srgbClr val="FFF0EA"/>
                    </a:solidFill>
                  </a:tcPr>
                </a:tc>
              </a:tr>
              <a:tr h="385763">
                <a:tc>
                  <a:txBody>
                    <a:bodyPr/>
                    <a:lstStyle/>
                    <a:p>
                      <a:pPr algn="l"/>
                      <a:r>
                        <a:rPr sz="1125" b="1">
                          <a:solidFill>
                            <a:srgbClr val="293540"/>
                          </a:solidFill>
                        </a:rPr>
                        <a:t>Sigma</a:t>
                      </a:r>
                    </a:p>
                  </a:txBody>
                  <a:tcPr marL="114300" marR="47625" marT="28575" marB="28575" anchor="ctr">
                    <a:solidFill>
                      <a:srgbClr val="EEF2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425" b="1">
                          <a:solidFill>
                            <a:srgbClr val="F0522D"/>
                          </a:solidFill>
                        </a:rPr>
                        <a:t>●</a:t>
                      </a:r>
                    </a:p>
                  </a:txBody>
                  <a:tcPr marL="91440" marR="91440" marT="45720" marB="45720">
                    <a:solidFill>
                      <a:srgbClr val="FFF0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425" b="0">
                          <a:solidFill>
                            <a:srgbClr val="667481"/>
                          </a:solidFill>
                        </a:rPr>
                        <a:t>○</a:t>
                      </a:r>
                    </a:p>
                  </a:txBody>
                  <a:tcPr marL="91440" marR="91440" marT="45720" marB="45720"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425" b="0">
                          <a:solidFill>
                            <a:srgbClr val="667481"/>
                          </a:solidFill>
                        </a:rPr>
                        <a:t>○</a:t>
                      </a:r>
                    </a:p>
                  </a:txBody>
                  <a:tcPr marL="91440" marR="91440" marT="45720" marB="45720"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425" b="0">
                          <a:solidFill>
                            <a:srgbClr val="667481"/>
                          </a:solidFill>
                        </a:rPr>
                        <a:t>○</a:t>
                      </a:r>
                    </a:p>
                  </a:txBody>
                  <a:tcPr marL="91440" marR="91440" marT="45720" marB="45720"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425" b="0">
                          <a:solidFill>
                            <a:srgbClr val="667481"/>
                          </a:solidFill>
                        </a:rPr>
                        <a:t>○</a:t>
                      </a:r>
                    </a:p>
                  </a:txBody>
                  <a:tcPr marL="91440" marR="91440" marT="45720" marB="45720"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75" b="0">
                          <a:solidFill>
                            <a:srgbClr val="B5BDC5"/>
                          </a:solidFill>
                        </a:rPr>
                        <a:t>—</a:t>
                      </a:r>
                    </a:p>
                  </a:txBody>
                  <a:tcPr marL="91440" marR="91440" marT="45720" marB="45720">
                    <a:solidFill>
                      <a:srgbClr val="FAFB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75" b="0">
                          <a:solidFill>
                            <a:srgbClr val="B5BDC5"/>
                          </a:solidFill>
                        </a:rPr>
                        <a:t>—</a:t>
                      </a:r>
                    </a:p>
                  </a:txBody>
                  <a:tcPr marL="91440" marR="91440" marT="45720" marB="45720">
                    <a:solidFill>
                      <a:srgbClr val="FAFB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425" b="1">
                          <a:solidFill>
                            <a:srgbClr val="F0522D"/>
                          </a:solidFill>
                        </a:rPr>
                        <a:t>●</a:t>
                      </a:r>
                    </a:p>
                  </a:txBody>
                  <a:tcPr marL="91440" marR="91440" marT="45720" marB="45720">
                    <a:solidFill>
                      <a:srgbClr val="FFF0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75" b="0">
                          <a:solidFill>
                            <a:srgbClr val="B5BDC5"/>
                          </a:solidFill>
                        </a:rPr>
                        <a:t>—</a:t>
                      </a:r>
                    </a:p>
                  </a:txBody>
                  <a:tcPr marL="91440" marR="91440" marT="45720" marB="45720">
                    <a:solidFill>
                      <a:srgbClr val="FAFBFC"/>
                    </a:solidFill>
                  </a:tcPr>
                </a:tc>
              </a:tr>
              <a:tr h="385763">
                <a:tc>
                  <a:txBody>
                    <a:bodyPr/>
                    <a:lstStyle/>
                    <a:p>
                      <a:pPr algn="l"/>
                      <a:r>
                        <a:rPr sz="1125" b="1">
                          <a:solidFill>
                            <a:srgbClr val="293540"/>
                          </a:solidFill>
                        </a:rPr>
                        <a:t>PaceMate</a:t>
                      </a:r>
                    </a:p>
                  </a:txBody>
                  <a:tcPr marL="114300" marR="47625" marT="28575" marB="28575" anchor="ctr">
                    <a:solidFill>
                      <a:srgbClr val="EEF2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425" b="0">
                          <a:solidFill>
                            <a:srgbClr val="667481"/>
                          </a:solidFill>
                        </a:rPr>
                        <a:t>○</a:t>
                      </a:r>
                    </a:p>
                  </a:txBody>
                  <a:tcPr marL="91440" marR="91440" marT="45720" marB="45720"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75" b="0">
                          <a:solidFill>
                            <a:srgbClr val="B5BDC5"/>
                          </a:solidFill>
                        </a:rPr>
                        <a:t>—</a:t>
                      </a:r>
                    </a:p>
                  </a:txBody>
                  <a:tcPr marL="91440" marR="91440" marT="45720" marB="45720">
                    <a:solidFill>
                      <a:srgbClr val="FAFB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425" b="1">
                          <a:solidFill>
                            <a:srgbClr val="F0522D"/>
                          </a:solidFill>
                        </a:rPr>
                        <a:t>●</a:t>
                      </a:r>
                    </a:p>
                  </a:txBody>
                  <a:tcPr marL="91440" marR="91440" marT="45720" marB="45720">
                    <a:solidFill>
                      <a:srgbClr val="FFF0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425" b="1">
                          <a:solidFill>
                            <a:srgbClr val="F0522D"/>
                          </a:solidFill>
                        </a:rPr>
                        <a:t>●</a:t>
                      </a:r>
                    </a:p>
                  </a:txBody>
                  <a:tcPr marL="91440" marR="91440" marT="45720" marB="45720">
                    <a:solidFill>
                      <a:srgbClr val="FFF0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425" b="0">
                          <a:solidFill>
                            <a:srgbClr val="667481"/>
                          </a:solidFill>
                        </a:rPr>
                        <a:t>○</a:t>
                      </a:r>
                    </a:p>
                  </a:txBody>
                  <a:tcPr marL="91440" marR="91440" marT="45720" marB="45720"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425" b="0">
                          <a:solidFill>
                            <a:srgbClr val="667481"/>
                          </a:solidFill>
                        </a:rPr>
                        <a:t>○</a:t>
                      </a:r>
                    </a:p>
                  </a:txBody>
                  <a:tcPr marL="91440" marR="91440" marT="45720" marB="45720"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425" b="0">
                          <a:solidFill>
                            <a:srgbClr val="667481"/>
                          </a:solidFill>
                        </a:rPr>
                        <a:t>○</a:t>
                      </a:r>
                    </a:p>
                  </a:txBody>
                  <a:tcPr marL="91440" marR="91440" marT="45720" marB="45720"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425" b="1">
                          <a:solidFill>
                            <a:srgbClr val="F0522D"/>
                          </a:solidFill>
                        </a:rPr>
                        <a:t>●</a:t>
                      </a:r>
                    </a:p>
                  </a:txBody>
                  <a:tcPr marL="91440" marR="91440" marT="45720" marB="45720">
                    <a:solidFill>
                      <a:srgbClr val="FFF0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75" b="0">
                          <a:solidFill>
                            <a:srgbClr val="B5BDC5"/>
                          </a:solidFill>
                        </a:rPr>
                        <a:t>—</a:t>
                      </a:r>
                    </a:p>
                  </a:txBody>
                  <a:tcPr marL="91440" marR="91440" marT="45720" marB="45720">
                    <a:solidFill>
                      <a:srgbClr val="FAFBFC"/>
                    </a:solidFill>
                  </a:tcPr>
                </a:tc>
              </a:tr>
              <a:tr h="385763">
                <a:tc>
                  <a:txBody>
                    <a:bodyPr/>
                    <a:lstStyle/>
                    <a:p>
                      <a:pPr algn="l"/>
                      <a:r>
                        <a:rPr sz="1125" b="1">
                          <a:solidFill>
                            <a:srgbClr val="293540"/>
                          </a:solidFill>
                        </a:rPr>
                        <a:t>Saturday</a:t>
                      </a:r>
                    </a:p>
                  </a:txBody>
                  <a:tcPr marL="114300" marR="47625" marT="28575" marB="28575" anchor="ctr">
                    <a:solidFill>
                      <a:srgbClr val="EEF2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75" b="0">
                          <a:solidFill>
                            <a:srgbClr val="B5BDC5"/>
                          </a:solidFill>
                        </a:rPr>
                        <a:t>—</a:t>
                      </a:r>
                    </a:p>
                  </a:txBody>
                  <a:tcPr marL="91440" marR="91440" marT="45720" marB="45720">
                    <a:solidFill>
                      <a:srgbClr val="FAFB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75" b="0">
                          <a:solidFill>
                            <a:srgbClr val="B5BDC5"/>
                          </a:solidFill>
                        </a:rPr>
                        <a:t>—</a:t>
                      </a:r>
                    </a:p>
                  </a:txBody>
                  <a:tcPr marL="91440" marR="91440" marT="45720" marB="45720">
                    <a:solidFill>
                      <a:srgbClr val="FAFB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75" b="0">
                          <a:solidFill>
                            <a:srgbClr val="B5BDC5"/>
                          </a:solidFill>
                        </a:rPr>
                        <a:t>—</a:t>
                      </a:r>
                    </a:p>
                  </a:txBody>
                  <a:tcPr marL="91440" marR="91440" marT="45720" marB="45720">
                    <a:solidFill>
                      <a:srgbClr val="FAFB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425" b="0">
                          <a:solidFill>
                            <a:srgbClr val="667481"/>
                          </a:solidFill>
                        </a:rPr>
                        <a:t>○</a:t>
                      </a:r>
                    </a:p>
                  </a:txBody>
                  <a:tcPr marL="91440" marR="91440" marT="45720" marB="45720"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75" b="0">
                          <a:solidFill>
                            <a:srgbClr val="B5BDC5"/>
                          </a:solidFill>
                        </a:rPr>
                        <a:t>—</a:t>
                      </a:r>
                    </a:p>
                  </a:txBody>
                  <a:tcPr marL="91440" marR="91440" marT="45720" marB="45720">
                    <a:solidFill>
                      <a:srgbClr val="FAFB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425" b="1">
                          <a:solidFill>
                            <a:srgbClr val="F0522D"/>
                          </a:solidFill>
                        </a:rPr>
                        <a:t>●</a:t>
                      </a:r>
                    </a:p>
                  </a:txBody>
                  <a:tcPr marL="91440" marR="91440" marT="45720" marB="45720">
                    <a:solidFill>
                      <a:srgbClr val="FFF0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425" b="1">
                          <a:solidFill>
                            <a:srgbClr val="F0522D"/>
                          </a:solidFill>
                        </a:rPr>
                        <a:t>●</a:t>
                      </a:r>
                    </a:p>
                  </a:txBody>
                  <a:tcPr marL="91440" marR="91440" marT="45720" marB="45720">
                    <a:solidFill>
                      <a:srgbClr val="FFF0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425" b="0">
                          <a:solidFill>
                            <a:srgbClr val="667481"/>
                          </a:solidFill>
                        </a:rPr>
                        <a:t>○</a:t>
                      </a:r>
                    </a:p>
                  </a:txBody>
                  <a:tcPr marL="91440" marR="91440" marT="45720" marB="45720"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75" b="0">
                          <a:solidFill>
                            <a:srgbClr val="B5BDC5"/>
                          </a:solidFill>
                        </a:rPr>
                        <a:t>—</a:t>
                      </a:r>
                    </a:p>
                  </a:txBody>
                  <a:tcPr marL="91440" marR="91440" marT="45720" marB="45720">
                    <a:solidFill>
                      <a:srgbClr val="FAFBFC"/>
                    </a:solidFill>
                  </a:tcPr>
                </a:tc>
              </a:tr>
              <a:tr h="385763">
                <a:tc>
                  <a:txBody>
                    <a:bodyPr/>
                    <a:lstStyle/>
                    <a:p>
                      <a:pPr algn="l"/>
                      <a:r>
                        <a:rPr sz="1125" b="1">
                          <a:solidFill>
                            <a:srgbClr val="293540"/>
                          </a:solidFill>
                        </a:rPr>
                        <a:t>EatMyRide</a:t>
                      </a:r>
                    </a:p>
                  </a:txBody>
                  <a:tcPr marL="114300" marR="47625" marT="28575" marB="28575" anchor="ctr">
                    <a:solidFill>
                      <a:srgbClr val="EEF2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425" b="0">
                          <a:solidFill>
                            <a:srgbClr val="667481"/>
                          </a:solidFill>
                        </a:rPr>
                        <a:t>○</a:t>
                      </a:r>
                    </a:p>
                  </a:txBody>
                  <a:tcPr marL="91440" marR="91440" marT="45720" marB="45720"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75" b="0">
                          <a:solidFill>
                            <a:srgbClr val="B5BDC5"/>
                          </a:solidFill>
                        </a:rPr>
                        <a:t>—</a:t>
                      </a:r>
                    </a:p>
                  </a:txBody>
                  <a:tcPr marL="91440" marR="91440" marT="45720" marB="45720">
                    <a:solidFill>
                      <a:srgbClr val="FAFB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75" b="0">
                          <a:solidFill>
                            <a:srgbClr val="B5BDC5"/>
                          </a:solidFill>
                        </a:rPr>
                        <a:t>—</a:t>
                      </a:r>
                    </a:p>
                  </a:txBody>
                  <a:tcPr marL="91440" marR="91440" marT="45720" marB="45720">
                    <a:solidFill>
                      <a:srgbClr val="FAFB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425" b="1">
                          <a:solidFill>
                            <a:srgbClr val="F0522D"/>
                          </a:solidFill>
                        </a:rPr>
                        <a:t>●</a:t>
                      </a:r>
                    </a:p>
                  </a:txBody>
                  <a:tcPr marL="91440" marR="91440" marT="45720" marB="45720">
                    <a:solidFill>
                      <a:srgbClr val="FFF0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425" b="0">
                          <a:solidFill>
                            <a:srgbClr val="667481"/>
                          </a:solidFill>
                        </a:rPr>
                        <a:t>○</a:t>
                      </a:r>
                    </a:p>
                  </a:txBody>
                  <a:tcPr marL="91440" marR="91440" marT="45720" marB="45720"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425" b="1">
                          <a:solidFill>
                            <a:srgbClr val="F0522D"/>
                          </a:solidFill>
                        </a:rPr>
                        <a:t>●</a:t>
                      </a:r>
                    </a:p>
                  </a:txBody>
                  <a:tcPr marL="91440" marR="91440" marT="45720" marB="45720">
                    <a:solidFill>
                      <a:srgbClr val="FFF0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425" b="1">
                          <a:solidFill>
                            <a:srgbClr val="F0522D"/>
                          </a:solidFill>
                        </a:rPr>
                        <a:t>●</a:t>
                      </a:r>
                    </a:p>
                  </a:txBody>
                  <a:tcPr marL="91440" marR="91440" marT="45720" marB="45720">
                    <a:solidFill>
                      <a:srgbClr val="FFF0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425" b="0">
                          <a:solidFill>
                            <a:srgbClr val="667481"/>
                          </a:solidFill>
                        </a:rPr>
                        <a:t>○</a:t>
                      </a:r>
                    </a:p>
                  </a:txBody>
                  <a:tcPr marL="91440" marR="91440" marT="45720" marB="45720"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75" b="0">
                          <a:solidFill>
                            <a:srgbClr val="B5BDC5"/>
                          </a:solidFill>
                        </a:rPr>
                        <a:t>—</a:t>
                      </a:r>
                    </a:p>
                  </a:txBody>
                  <a:tcPr marL="91440" marR="91440" marT="45720" marB="45720">
                    <a:solidFill>
                      <a:srgbClr val="FAFBFC"/>
                    </a:solidFill>
                  </a:tcPr>
                </a:tc>
              </a:tr>
              <a:tr h="385763">
                <a:tc>
                  <a:txBody>
                    <a:bodyPr/>
                    <a:lstStyle/>
                    <a:p>
                      <a:pPr algn="l"/>
                      <a:r>
                        <a:rPr sz="1125" b="1">
                          <a:solidFill>
                            <a:srgbClr val="293540"/>
                          </a:solidFill>
                        </a:rPr>
                        <a:t>MAVR</a:t>
                      </a:r>
                    </a:p>
                  </a:txBody>
                  <a:tcPr marL="114300" marR="47625" marT="28575" marB="28575" anchor="ctr">
                    <a:solidFill>
                      <a:srgbClr val="EEF2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425" b="0">
                          <a:solidFill>
                            <a:srgbClr val="667481"/>
                          </a:solidFill>
                        </a:rPr>
                        <a:t>○</a:t>
                      </a:r>
                    </a:p>
                  </a:txBody>
                  <a:tcPr marL="91440" marR="91440" marT="45720" marB="45720"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75" b="0">
                          <a:solidFill>
                            <a:srgbClr val="B5BDC5"/>
                          </a:solidFill>
                        </a:rPr>
                        <a:t>—</a:t>
                      </a:r>
                    </a:p>
                  </a:txBody>
                  <a:tcPr marL="91440" marR="91440" marT="45720" marB="45720">
                    <a:solidFill>
                      <a:srgbClr val="FAFB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75" b="0">
                          <a:solidFill>
                            <a:srgbClr val="B5BDC5"/>
                          </a:solidFill>
                        </a:rPr>
                        <a:t>—</a:t>
                      </a:r>
                    </a:p>
                  </a:txBody>
                  <a:tcPr marL="91440" marR="91440" marT="45720" marB="45720">
                    <a:solidFill>
                      <a:srgbClr val="FAFB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425" b="0">
                          <a:solidFill>
                            <a:srgbClr val="667481"/>
                          </a:solidFill>
                        </a:rPr>
                        <a:t>○</a:t>
                      </a:r>
                    </a:p>
                  </a:txBody>
                  <a:tcPr marL="91440" marR="91440" marT="45720" marB="45720"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425" b="1">
                          <a:solidFill>
                            <a:srgbClr val="F0522D"/>
                          </a:solidFill>
                        </a:rPr>
                        <a:t>●</a:t>
                      </a:r>
                    </a:p>
                  </a:txBody>
                  <a:tcPr marL="91440" marR="91440" marT="45720" marB="45720">
                    <a:solidFill>
                      <a:srgbClr val="FFF0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425" b="1">
                          <a:solidFill>
                            <a:srgbClr val="F0522D"/>
                          </a:solidFill>
                        </a:rPr>
                        <a:t>●</a:t>
                      </a:r>
                    </a:p>
                  </a:txBody>
                  <a:tcPr marL="91440" marR="91440" marT="45720" marB="45720">
                    <a:solidFill>
                      <a:srgbClr val="FFF0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425" b="1">
                          <a:solidFill>
                            <a:srgbClr val="F0522D"/>
                          </a:solidFill>
                        </a:rPr>
                        <a:t>●</a:t>
                      </a:r>
                    </a:p>
                  </a:txBody>
                  <a:tcPr marL="91440" marR="91440" marT="45720" marB="45720">
                    <a:solidFill>
                      <a:srgbClr val="FFF0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425" b="1">
                          <a:solidFill>
                            <a:srgbClr val="F0522D"/>
                          </a:solidFill>
                        </a:rPr>
                        <a:t>●</a:t>
                      </a:r>
                    </a:p>
                  </a:txBody>
                  <a:tcPr marL="91440" marR="91440" marT="45720" marB="45720">
                    <a:solidFill>
                      <a:srgbClr val="FFF0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75" b="0">
                          <a:solidFill>
                            <a:srgbClr val="B5BDC5"/>
                          </a:solidFill>
                        </a:rPr>
                        <a:t>—</a:t>
                      </a:r>
                    </a:p>
                  </a:txBody>
                  <a:tcPr marL="91440" marR="91440" marT="45720" marB="45720">
                    <a:solidFill>
                      <a:srgbClr val="FAFBFC"/>
                    </a:solidFill>
                  </a:tcPr>
                </a:tc>
              </a:tr>
              <a:tr h="385763">
                <a:tc>
                  <a:txBody>
                    <a:bodyPr/>
                    <a:lstStyle/>
                    <a:p>
                      <a:pPr algn="l"/>
                      <a:r>
                        <a:rPr sz="1125" b="1">
                          <a:solidFill>
                            <a:srgbClr val="293540"/>
                          </a:solidFill>
                        </a:rPr>
                        <a:t>MyFitnessPal</a:t>
                      </a:r>
                    </a:p>
                  </a:txBody>
                  <a:tcPr marL="114300" marR="47625" marT="28575" marB="28575" anchor="ctr">
                    <a:solidFill>
                      <a:srgbClr val="EEF2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425" b="0">
                          <a:solidFill>
                            <a:srgbClr val="667481"/>
                          </a:solidFill>
                        </a:rPr>
                        <a:t>○</a:t>
                      </a:r>
                    </a:p>
                  </a:txBody>
                  <a:tcPr marL="91440" marR="91440" marT="45720" marB="45720"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425" b="0">
                          <a:solidFill>
                            <a:srgbClr val="667481"/>
                          </a:solidFill>
                        </a:rPr>
                        <a:t>○</a:t>
                      </a:r>
                    </a:p>
                  </a:txBody>
                  <a:tcPr marL="91440" marR="91440" marT="45720" marB="45720"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75" b="0">
                          <a:solidFill>
                            <a:srgbClr val="B5BDC5"/>
                          </a:solidFill>
                        </a:rPr>
                        <a:t>—</a:t>
                      </a:r>
                    </a:p>
                  </a:txBody>
                  <a:tcPr marL="91440" marR="91440" marT="45720" marB="45720">
                    <a:solidFill>
                      <a:srgbClr val="FAFB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425" b="0">
                          <a:solidFill>
                            <a:srgbClr val="667481"/>
                          </a:solidFill>
                        </a:rPr>
                        <a:t>○</a:t>
                      </a:r>
                    </a:p>
                  </a:txBody>
                  <a:tcPr marL="91440" marR="91440" marT="45720" marB="45720"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425" b="1">
                          <a:solidFill>
                            <a:srgbClr val="F0522D"/>
                          </a:solidFill>
                        </a:rPr>
                        <a:t>●</a:t>
                      </a:r>
                    </a:p>
                  </a:txBody>
                  <a:tcPr marL="91440" marR="91440" marT="45720" marB="45720">
                    <a:solidFill>
                      <a:srgbClr val="FFF0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75" b="0">
                          <a:solidFill>
                            <a:srgbClr val="B5BDC5"/>
                          </a:solidFill>
                        </a:rPr>
                        <a:t>—</a:t>
                      </a:r>
                    </a:p>
                  </a:txBody>
                  <a:tcPr marL="91440" marR="91440" marT="45720" marB="45720">
                    <a:solidFill>
                      <a:srgbClr val="FAFB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75" b="0">
                          <a:solidFill>
                            <a:srgbClr val="B5BDC5"/>
                          </a:solidFill>
                        </a:rPr>
                        <a:t>—</a:t>
                      </a:r>
                    </a:p>
                  </a:txBody>
                  <a:tcPr marL="91440" marR="91440" marT="45720" marB="45720">
                    <a:solidFill>
                      <a:srgbClr val="FAFB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425" b="1">
                          <a:solidFill>
                            <a:srgbClr val="F0522D"/>
                          </a:solidFill>
                        </a:rPr>
                        <a:t>●</a:t>
                      </a:r>
                    </a:p>
                  </a:txBody>
                  <a:tcPr marL="91440" marR="91440" marT="45720" marB="45720">
                    <a:solidFill>
                      <a:srgbClr val="FFF0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75" b="0">
                          <a:solidFill>
                            <a:srgbClr val="B5BDC5"/>
                          </a:solidFill>
                        </a:rPr>
                        <a:t>—</a:t>
                      </a:r>
                    </a:p>
                  </a:txBody>
                  <a:tcPr marL="91440" marR="91440" marT="45720" marB="45720">
                    <a:solidFill>
                      <a:srgbClr val="FAFBFC"/>
                    </a:solidFill>
                  </a:tcPr>
                </a:tc>
              </a:tr>
            </a:tbl>
          </a:graphicData>
        </a:graphic>
      </p:graphicFrame>
      <p:sp>
        <p:nvSpPr>
          <p:cNvPr id="8" name="matrix-legend">
            <a:extLst xmlns:a="http://schemas.openxmlformats.org/drawingml/2006/main">
              <a:ext uri="{FF2B5EF4-FFF2-40B4-BE49-F238E27FC236}">
                <a16:creationId xmlns:a16="http://schemas.microsoft.com/office/drawing/2014/main" id="{35DE4CFE-12D8-4B35-8D54-5F89D67059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6858000"/>
            <a:ext cx="7048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63" b="1">
                <a:solidFill>
                  <a:srgbClr val="4B5966"/>
                </a:solidFill>
              </a:defRPr>
            </a:pPr>
            <a:r>
              <a:rPr sz="1163" b="1">
                <a:solidFill>
                  <a:srgbClr val="4B5966"/>
                </a:solidFill>
              </a:rPr>
              <a:t>● 核心能力    ○ 提供但非核心    — 未见明确公开证据或不是主要定位</a:t>
            </a:r>
          </a:p>
        </p:txBody>
      </p:sp>
      <p:sp>
        <p:nvSpPr>
          <p:cNvPr id="9" name="matrix-note">
            <a:extLst xmlns:a="http://schemas.openxmlformats.org/drawingml/2006/main">
              <a:ext uri="{FF2B5EF4-FFF2-40B4-BE49-F238E27FC236}">
                <a16:creationId xmlns:a16="http://schemas.microsoft.com/office/drawing/2014/main" id="{4EEF3D53-EF31-428B-B789-183A6BD574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6838950"/>
            <a:ext cx="6381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088">
                <a:solidFill>
                  <a:srgbClr val="7B8792"/>
                </a:solidFill>
              </a:defRPr>
            </a:pPr>
            <a:r>
              <a:rPr sz="1088">
                <a:solidFill>
                  <a:srgbClr val="7B8792"/>
                </a:solidFill>
              </a:rPr>
              <a:t>注：矩阵反映公开定位和当前调研，不等于完整功能验收；应结合实测截图与操作记录持续校正。</a:t>
            </a:r>
          </a:p>
        </p:txBody>
      </p:sp>
    </p:spTree>
    <p:extLst>
      <p:ext uri="{BB962C8B-B14F-4D97-AF65-F5344CB8AC3E}">
        <p14:creationId xmlns:p14="http://schemas.microsoft.com/office/powerpoint/2010/main" val="1731805574"/>
      </p:ext>
    </p:extLst>
  </p:cSld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3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8b7ce0265c141bc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5240000" cy="8572500"/>
          </a:xfrm>
          <a:prstGeom xmlns:a="http://schemas.openxmlformats.org/drawingml/2006/main" prst="rect">
            <a:avLst/>
          </a:prstGeom>
        </p:spPr>
      </p:pic>
      <p:sp>
        <p:nvSpPr>
          <p:cNvPr id="2" name="reading-surface-02">
            <a:extLst xmlns:a="http://schemas.openxmlformats.org/drawingml/2006/main">
              <a:ext uri="{FF2B5EF4-FFF2-40B4-BE49-F238E27FC236}">
                <a16:creationId xmlns:a16="http://schemas.microsoft.com/office/drawing/2014/main" id="{570B3534-0D83-4328-B99F-80A94605B4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600200"/>
            <a:ext cx="12954000" cy="5810250"/>
          </a:xfrm>
          <a:prstGeom xmlns:a="http://schemas.openxmlformats.org/drawingml/2006/main" prst="roundRect">
            <a:avLst>
              <a:gd name="adj" fmla="val 262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5E9EE"/>
            </a:solidFill>
            <a:prstDash val="solid"/>
          </a:ln>
        </p:spPr>
      </p:sp>
      <p:sp>
        <p:nvSpPr>
          <p:cNvPr id="3" name="index-02">
            <a:extLst xmlns:a="http://schemas.openxmlformats.org/drawingml/2006/main">
              <a:ext uri="{FF2B5EF4-FFF2-40B4-BE49-F238E27FC236}">
                <a16:creationId xmlns:a16="http://schemas.microsoft.com/office/drawing/2014/main" id="{2A01D435-8309-4501-B675-02DB3BCE87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1847850"/>
            <a:ext cx="6858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FF4B22"/>
                </a:solidFill>
              </a:defRPr>
            </a:pPr>
            <a:r>
              <a:rPr sz="2250" b="1">
                <a:solidFill>
                  <a:srgbClr val="FF4B22"/>
                </a:solidFill>
              </a:rPr>
              <a:t>02</a:t>
            </a:r>
          </a:p>
        </p:txBody>
      </p:sp>
      <p:sp>
        <p:nvSpPr>
          <p:cNvPr id="4" name="title-02">
            <a:extLst xmlns:a="http://schemas.openxmlformats.org/drawingml/2006/main">
              <a:ext uri="{FF2B5EF4-FFF2-40B4-BE49-F238E27FC236}">
                <a16:creationId xmlns:a16="http://schemas.microsoft.com/office/drawing/2014/main" id="{2BFB889F-08A1-45B7-8F3C-72AB364399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62200" y="1752600"/>
            <a:ext cx="5048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202A35"/>
                </a:solidFill>
              </a:defRPr>
            </a:pPr>
            <a:r>
              <a:rPr sz="2850" b="1">
                <a:solidFill>
                  <a:srgbClr val="202A35"/>
                </a:solidFill>
              </a:rPr>
              <a:t>悦跑圈</a:t>
            </a:r>
          </a:p>
        </p:txBody>
      </p:sp>
      <p:sp>
        <p:nvSpPr>
          <p:cNvPr id="5" name="category-02">
            <a:extLst xmlns:a="http://schemas.openxmlformats.org/drawingml/2006/main">
              <a:ext uri="{FF2B5EF4-FFF2-40B4-BE49-F238E27FC236}">
                <a16:creationId xmlns:a16="http://schemas.microsoft.com/office/drawing/2014/main" id="{00AC5C06-4D52-4B8C-B7BA-AFA6D1DE91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62200" y="2247900"/>
            <a:ext cx="5715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7C8793"/>
                </a:solidFill>
              </a:defRPr>
            </a:pPr>
            <a:r>
              <a:rPr sz="1125" b="1">
                <a:solidFill>
                  <a:srgbClr val="7C8793"/>
                </a:solidFill>
              </a:rPr>
              <a:t>大众运动平台  ·  JOYRUN</a:t>
            </a:r>
          </a:p>
        </p:txBody>
      </p:sp>
      <p:sp>
        <p:nvSpPr>
          <p:cNvPr id="6" name="accent-02">
            <a:extLst xmlns:a="http://schemas.openxmlformats.org/drawingml/2006/main">
              <a:ext uri="{FF2B5EF4-FFF2-40B4-BE49-F238E27FC236}">
                <a16:creationId xmlns:a16="http://schemas.microsoft.com/office/drawing/2014/main" id="{C7B3A242-CB27-4B73-9E14-5D549817CB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2609850"/>
            <a:ext cx="8191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2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position-label-02">
            <a:extLst xmlns:a="http://schemas.openxmlformats.org/drawingml/2006/main">
              <a:ext uri="{FF2B5EF4-FFF2-40B4-BE49-F238E27FC236}">
                <a16:creationId xmlns:a16="http://schemas.microsoft.com/office/drawing/2014/main" id="{42AAFC42-9C47-4189-8023-AE1F86DBA7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2838450"/>
            <a:ext cx="1143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4720"/>
                </a:solidFill>
              </a:defRPr>
            </a:pPr>
            <a:r>
              <a:rPr sz="1275" b="1">
                <a:solidFill>
                  <a:srgbClr val="D94720"/>
                </a:solidFill>
              </a:rPr>
              <a:t>产品定位</a:t>
            </a:r>
          </a:p>
        </p:txBody>
      </p:sp>
      <p:sp>
        <p:nvSpPr>
          <p:cNvPr id="8" name="position-02">
            <a:extLst xmlns:a="http://schemas.openxmlformats.org/drawingml/2006/main">
              <a:ext uri="{FF2B5EF4-FFF2-40B4-BE49-F238E27FC236}">
                <a16:creationId xmlns:a16="http://schemas.microsoft.com/office/drawing/2014/main" id="{A5DCC9B8-56FD-4E82-B9CB-E9C9757E50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00350" y="2762250"/>
            <a:ext cx="10572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293540"/>
                </a:solidFill>
              </a:defRPr>
            </a:pPr>
            <a:r>
              <a:rPr sz="1500" b="1">
                <a:solidFill>
                  <a:srgbClr val="293540"/>
                </a:solidFill>
              </a:rPr>
              <a:t>以跑者社区和赛事体验强化身份、荣誉与关系连接。</a:t>
            </a:r>
          </a:p>
        </p:txBody>
      </p:sp>
      <p:sp>
        <p:nvSpPr>
          <p:cNvPr id="9" name="position-rule-02">
            <a:extLst xmlns:a="http://schemas.openxmlformats.org/drawingml/2006/main">
              <a:ext uri="{FF2B5EF4-FFF2-40B4-BE49-F238E27FC236}">
                <a16:creationId xmlns:a16="http://schemas.microsoft.com/office/drawing/2014/main" id="{E141E769-8EC5-4918-8528-B19E0F57F5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3276600"/>
            <a:ext cx="11734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EE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function-label-02">
            <a:extLst xmlns:a="http://schemas.openxmlformats.org/drawingml/2006/main">
              <a:ext uri="{FF2B5EF4-FFF2-40B4-BE49-F238E27FC236}">
                <a16:creationId xmlns:a16="http://schemas.microsoft.com/office/drawing/2014/main" id="{D32A2328-FDDF-4850-BD0B-99BCAA8458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3476625"/>
            <a:ext cx="1714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202A35"/>
                </a:solidFill>
              </a:defRPr>
            </a:pPr>
            <a:r>
              <a:rPr sz="1575" b="1">
                <a:solidFill>
                  <a:srgbClr val="202A35"/>
                </a:solidFill>
              </a:rPr>
              <a:t>核心功能</a:t>
            </a:r>
          </a:p>
        </p:txBody>
      </p:sp>
      <p:sp>
        <p:nvSpPr>
          <p:cNvPr id="11" name="function-02-0">
            <a:extLst xmlns:a="http://schemas.openxmlformats.org/drawingml/2006/main">
              <a:ext uri="{FF2B5EF4-FFF2-40B4-BE49-F238E27FC236}">
                <a16:creationId xmlns:a16="http://schemas.microsoft.com/office/drawing/2014/main" id="{F5B08182-4F71-4D64-A052-485E1D49D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3943350"/>
            <a:ext cx="4000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F4B22"/>
                </a:solidFill>
              </a:defRPr>
            </a:pPr>
            <a:r>
              <a:rPr sz="1125" b="1">
                <a:solidFill>
                  <a:srgbClr val="FF4B22"/>
                </a:solidFill>
              </a:rPr>
              <a:t>01</a:t>
            </a:r>
          </a:p>
        </p:txBody>
      </p:sp>
      <p:sp>
        <p:nvSpPr>
          <p:cNvPr id="12" name="function-copy-02-0">
            <a:extLst xmlns:a="http://schemas.openxmlformats.org/drawingml/2006/main">
              <a:ext uri="{FF2B5EF4-FFF2-40B4-BE49-F238E27FC236}">
                <a16:creationId xmlns:a16="http://schemas.microsoft.com/office/drawing/2014/main" id="{B2B9A0D3-BAFC-4E26-94DA-386141012B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3857625"/>
            <a:ext cx="4286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13">
                <a:solidFill>
                  <a:srgbClr val="3F4B56"/>
                </a:solidFill>
              </a:defRPr>
            </a:pPr>
            <a:r>
              <a:rPr sz="1313">
                <a:solidFill>
                  <a:srgbClr val="3F4B56"/>
                </a:solidFill>
              </a:rPr>
              <a:t>跑步记录与防作弊</a:t>
            </a:r>
          </a:p>
        </p:txBody>
      </p:sp>
      <p:sp>
        <p:nvSpPr>
          <p:cNvPr id="13" name="function-02-1">
            <a:extLst xmlns:a="http://schemas.openxmlformats.org/drawingml/2006/main">
              <a:ext uri="{FF2B5EF4-FFF2-40B4-BE49-F238E27FC236}">
                <a16:creationId xmlns:a16="http://schemas.microsoft.com/office/drawing/2014/main" id="{C1850B87-6B3E-4B66-A09F-81B4D6830F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4486275"/>
            <a:ext cx="4000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F4B22"/>
                </a:solidFill>
              </a:defRPr>
            </a:pPr>
            <a:r>
              <a:rPr sz="1125" b="1">
                <a:solidFill>
                  <a:srgbClr val="FF4B22"/>
                </a:solidFill>
              </a:rPr>
              <a:t>02</a:t>
            </a:r>
          </a:p>
        </p:txBody>
      </p:sp>
      <p:sp>
        <p:nvSpPr>
          <p:cNvPr id="14" name="function-copy-02-1">
            <a:extLst xmlns:a="http://schemas.openxmlformats.org/drawingml/2006/main">
              <a:ext uri="{FF2B5EF4-FFF2-40B4-BE49-F238E27FC236}">
                <a16:creationId xmlns:a16="http://schemas.microsoft.com/office/drawing/2014/main" id="{D9B14955-01F3-47F3-B351-AD4BBC0D79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4400550"/>
            <a:ext cx="4286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13">
                <a:solidFill>
                  <a:srgbClr val="3F4B56"/>
                </a:solidFill>
              </a:defRPr>
            </a:pPr>
            <a:r>
              <a:rPr sz="1313">
                <a:solidFill>
                  <a:srgbClr val="3F4B56"/>
                </a:solidFill>
              </a:rPr>
              <a:t>跑步社交、跑团与内容</a:t>
            </a:r>
          </a:p>
        </p:txBody>
      </p:sp>
      <p:sp>
        <p:nvSpPr>
          <p:cNvPr id="15" name="function-02-2">
            <a:extLst xmlns:a="http://schemas.openxmlformats.org/drawingml/2006/main">
              <a:ext uri="{FF2B5EF4-FFF2-40B4-BE49-F238E27FC236}">
                <a16:creationId xmlns:a16="http://schemas.microsoft.com/office/drawing/2014/main" id="{A6863503-E590-4938-BE2A-762589AA30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029200"/>
            <a:ext cx="4000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F4B22"/>
                </a:solidFill>
              </a:defRPr>
            </a:pPr>
            <a:r>
              <a:rPr sz="1125" b="1">
                <a:solidFill>
                  <a:srgbClr val="FF4B22"/>
                </a:solidFill>
              </a:rPr>
              <a:t>03</a:t>
            </a:r>
          </a:p>
        </p:txBody>
      </p:sp>
      <p:sp>
        <p:nvSpPr>
          <p:cNvPr id="16" name="function-copy-02-2">
            <a:extLst xmlns:a="http://schemas.openxmlformats.org/drawingml/2006/main">
              <a:ext uri="{FF2B5EF4-FFF2-40B4-BE49-F238E27FC236}">
                <a16:creationId xmlns:a16="http://schemas.microsoft.com/office/drawing/2014/main" id="{D7A29019-20F1-4BA1-B9DA-F60769C46D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4943475"/>
            <a:ext cx="4286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13">
                <a:solidFill>
                  <a:srgbClr val="3F4B56"/>
                </a:solidFill>
              </a:defRPr>
            </a:pPr>
            <a:r>
              <a:rPr sz="1313">
                <a:solidFill>
                  <a:srgbClr val="3F4B56"/>
                </a:solidFill>
              </a:rPr>
              <a:t>线上马、线下赛事及活动</a:t>
            </a:r>
          </a:p>
        </p:txBody>
      </p:sp>
      <p:sp>
        <p:nvSpPr>
          <p:cNvPr id="17" name="function-02-3">
            <a:extLst xmlns:a="http://schemas.openxmlformats.org/drawingml/2006/main">
              <a:ext uri="{FF2B5EF4-FFF2-40B4-BE49-F238E27FC236}">
                <a16:creationId xmlns:a16="http://schemas.microsoft.com/office/drawing/2014/main" id="{510B4F80-C971-4D1B-A15B-F2BDEB15C3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572125"/>
            <a:ext cx="4000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F4B22"/>
                </a:solidFill>
              </a:defRPr>
            </a:pPr>
            <a:r>
              <a:rPr sz="1125" b="1">
                <a:solidFill>
                  <a:srgbClr val="FF4B22"/>
                </a:solidFill>
              </a:rPr>
              <a:t>04</a:t>
            </a:r>
          </a:p>
        </p:txBody>
      </p:sp>
      <p:sp>
        <p:nvSpPr>
          <p:cNvPr id="18" name="function-copy-02-3">
            <a:extLst xmlns:a="http://schemas.openxmlformats.org/drawingml/2006/main">
              <a:ext uri="{FF2B5EF4-FFF2-40B4-BE49-F238E27FC236}">
                <a16:creationId xmlns:a16="http://schemas.microsoft.com/office/drawing/2014/main" id="{15E07879-BDDA-4CD8-BA77-3157687118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5486400"/>
            <a:ext cx="4286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13">
                <a:solidFill>
                  <a:srgbClr val="3F4B56"/>
                </a:solidFill>
              </a:defRPr>
            </a:pPr>
            <a:r>
              <a:rPr sz="1313">
                <a:solidFill>
                  <a:srgbClr val="3F4B56"/>
                </a:solidFill>
              </a:rPr>
              <a:t>勋章／奖牌、装备体验与会员</a:t>
            </a:r>
          </a:p>
        </p:txBody>
      </p:sp>
      <p:sp>
        <p:nvSpPr>
          <p:cNvPr id="19" name="analysis-label-02-0">
            <a:extLst xmlns:a="http://schemas.openxmlformats.org/drawingml/2006/main">
              <a:ext uri="{FF2B5EF4-FFF2-40B4-BE49-F238E27FC236}">
                <a16:creationId xmlns:a16="http://schemas.microsoft.com/office/drawing/2014/main" id="{C39CDC67-79E4-4586-8B51-E6235F4023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3476625"/>
            <a:ext cx="1047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4B5966"/>
                </a:solidFill>
              </a:defRPr>
            </a:pPr>
            <a:r>
              <a:rPr sz="1275" b="1">
                <a:solidFill>
                  <a:srgbClr val="4B5966"/>
                </a:solidFill>
              </a:rPr>
              <a:t>产品亮点</a:t>
            </a:r>
          </a:p>
        </p:txBody>
      </p:sp>
      <p:sp>
        <p:nvSpPr>
          <p:cNvPr id="20" name="analysis-copy-02-0">
            <a:extLst xmlns:a="http://schemas.openxmlformats.org/drawingml/2006/main">
              <a:ext uri="{FF2B5EF4-FFF2-40B4-BE49-F238E27FC236}">
                <a16:creationId xmlns:a16="http://schemas.microsoft.com/office/drawing/2014/main" id="{3A694BB0-86FE-4288-9154-0896281C13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3438525"/>
            <a:ext cx="53149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15">
                <a:solidFill>
                  <a:srgbClr val="384550"/>
                </a:solidFill>
              </a:defRPr>
            </a:pPr>
            <a:r>
              <a:rPr sz="1215">
                <a:solidFill>
                  <a:srgbClr val="384550"/>
                </a:solidFill>
              </a:rPr>
              <a:t>“属于跑者的圈子”定位清晰；线上马、奖牌和跑团把运动行为转化为身份与仪式感。</a:t>
            </a:r>
          </a:p>
        </p:txBody>
      </p:sp>
      <p:sp>
        <p:nvSpPr>
          <p:cNvPr id="21" name="analysis-rule-02-1">
            <a:extLst xmlns:a="http://schemas.openxmlformats.org/drawingml/2006/main">
              <a:ext uri="{FF2B5EF4-FFF2-40B4-BE49-F238E27FC236}">
                <a16:creationId xmlns:a16="http://schemas.microsoft.com/office/drawing/2014/main" id="{67555156-D1ED-4ED7-8B87-2B4425A2FA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4143375"/>
            <a:ext cx="64579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1E5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analysis-label-02-1">
            <a:extLst xmlns:a="http://schemas.openxmlformats.org/drawingml/2006/main">
              <a:ext uri="{FF2B5EF4-FFF2-40B4-BE49-F238E27FC236}">
                <a16:creationId xmlns:a16="http://schemas.microsoft.com/office/drawing/2014/main" id="{45903807-11CF-4AA0-847F-09CFEDAD3E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4200525"/>
            <a:ext cx="1047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4B5966"/>
                </a:solidFill>
              </a:defRPr>
            </a:pPr>
            <a:r>
              <a:rPr sz="1275" b="1">
                <a:solidFill>
                  <a:srgbClr val="4B5966"/>
                </a:solidFill>
              </a:rPr>
              <a:t>值得借鉴</a:t>
            </a:r>
          </a:p>
        </p:txBody>
      </p:sp>
      <p:sp>
        <p:nvSpPr>
          <p:cNvPr id="23" name="analysis-copy-02-1">
            <a:extLst xmlns:a="http://schemas.openxmlformats.org/drawingml/2006/main">
              <a:ext uri="{FF2B5EF4-FFF2-40B4-BE49-F238E27FC236}">
                <a16:creationId xmlns:a16="http://schemas.microsoft.com/office/drawing/2014/main" id="{78DB6040-31C5-4E91-AAD1-5F22564DE8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4162425"/>
            <a:ext cx="53149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15">
                <a:solidFill>
                  <a:srgbClr val="384550"/>
                </a:solidFill>
              </a:defRPr>
            </a:pPr>
            <a:r>
              <a:rPr sz="1215">
                <a:solidFill>
                  <a:srgbClr val="384550"/>
                </a:solidFill>
              </a:rPr>
              <a:t>使用比赛倒计时、阶段里程碑、训练连续性和完赛仪式提高坚持；成果分享兼顾隐私。</a:t>
            </a:r>
          </a:p>
        </p:txBody>
      </p:sp>
      <p:sp>
        <p:nvSpPr>
          <p:cNvPr id="24" name="analysis-rule-02-2">
            <a:extLst xmlns:a="http://schemas.openxmlformats.org/drawingml/2006/main">
              <a:ext uri="{FF2B5EF4-FFF2-40B4-BE49-F238E27FC236}">
                <a16:creationId xmlns:a16="http://schemas.microsoft.com/office/drawing/2014/main" id="{580450C3-0D65-4082-88EE-32F8614787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4867275"/>
            <a:ext cx="64579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1E5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analysis-label-02-2">
            <a:extLst xmlns:a="http://schemas.openxmlformats.org/drawingml/2006/main">
              <a:ext uri="{FF2B5EF4-FFF2-40B4-BE49-F238E27FC236}">
                <a16:creationId xmlns:a16="http://schemas.microsoft.com/office/drawing/2014/main" id="{390F99F9-D981-4671-94B3-60EEBD6B1B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4924425"/>
            <a:ext cx="1047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4720"/>
                </a:solidFill>
              </a:defRPr>
            </a:pPr>
            <a:r>
              <a:rPr sz="1275" b="1">
                <a:solidFill>
                  <a:srgbClr val="D94720"/>
                </a:solidFill>
              </a:rPr>
              <a:t>升级方向</a:t>
            </a:r>
          </a:p>
        </p:txBody>
      </p:sp>
      <p:sp>
        <p:nvSpPr>
          <p:cNvPr id="26" name="analysis-copy-02-2">
            <a:extLst xmlns:a="http://schemas.openxmlformats.org/drawingml/2006/main">
              <a:ext uri="{FF2B5EF4-FFF2-40B4-BE49-F238E27FC236}">
                <a16:creationId xmlns:a16="http://schemas.microsoft.com/office/drawing/2014/main" id="{33B7628A-A143-4B2D-98CD-6C529023F4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4886325"/>
            <a:ext cx="53149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15">
                <a:solidFill>
                  <a:srgbClr val="384550"/>
                </a:solidFill>
              </a:defRPr>
            </a:pPr>
            <a:r>
              <a:rPr sz="1215">
                <a:solidFill>
                  <a:srgbClr val="384550"/>
                </a:solidFill>
              </a:rPr>
              <a:t>把泛社交升级为小规模、同目标的备赛协作，例如教练／营养师／跑友可见的执行看板。</a:t>
            </a:r>
          </a:p>
        </p:txBody>
      </p:sp>
      <p:sp>
        <p:nvSpPr>
          <p:cNvPr id="27" name="analysis-rule-02-3">
            <a:extLst xmlns:a="http://schemas.openxmlformats.org/drawingml/2006/main">
              <a:ext uri="{FF2B5EF4-FFF2-40B4-BE49-F238E27FC236}">
                <a16:creationId xmlns:a16="http://schemas.microsoft.com/office/drawing/2014/main" id="{26C0B72C-D4C5-4303-A988-DCC01D18D2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5591175"/>
            <a:ext cx="64579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1E5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analysis-label-02-3">
            <a:extLst xmlns:a="http://schemas.openxmlformats.org/drawingml/2006/main">
              <a:ext uri="{FF2B5EF4-FFF2-40B4-BE49-F238E27FC236}">
                <a16:creationId xmlns:a16="http://schemas.microsoft.com/office/drawing/2014/main" id="{9BAD72C5-C192-407F-8FA2-5909502801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5648325"/>
            <a:ext cx="1047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4B5966"/>
                </a:solidFill>
              </a:defRPr>
            </a:pPr>
            <a:r>
              <a:rPr sz="1275" b="1">
                <a:solidFill>
                  <a:srgbClr val="4B5966"/>
                </a:solidFill>
              </a:rPr>
              <a:t>主要缺点</a:t>
            </a:r>
          </a:p>
        </p:txBody>
      </p:sp>
      <p:sp>
        <p:nvSpPr>
          <p:cNvPr id="29" name="analysis-copy-02-3">
            <a:extLst xmlns:a="http://schemas.openxmlformats.org/drawingml/2006/main">
              <a:ext uri="{FF2B5EF4-FFF2-40B4-BE49-F238E27FC236}">
                <a16:creationId xmlns:a16="http://schemas.microsoft.com/office/drawing/2014/main" id="{B8076029-ED76-4538-ADA8-E083E3DE4F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5610225"/>
            <a:ext cx="53149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15">
                <a:solidFill>
                  <a:srgbClr val="384550"/>
                </a:solidFill>
              </a:defRPr>
            </a:pPr>
            <a:r>
              <a:rPr sz="1215">
                <a:solidFill>
                  <a:srgbClr val="384550"/>
                </a:solidFill>
              </a:rPr>
              <a:t>活跃机制不天然等于训练质量提升；专业建议、负荷调整与营养决策不是其最强心智。</a:t>
            </a:r>
          </a:p>
        </p:txBody>
      </p:sp>
      <p:sp>
        <p:nvSpPr>
          <p:cNvPr id="30" name="analysis-rule-02-4">
            <a:extLst xmlns:a="http://schemas.openxmlformats.org/drawingml/2006/main">
              <a:ext uri="{FF2B5EF4-FFF2-40B4-BE49-F238E27FC236}">
                <a16:creationId xmlns:a16="http://schemas.microsoft.com/office/drawing/2014/main" id="{47C45907-5C95-4BC5-81D4-B21F1CD1E2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6315075"/>
            <a:ext cx="64579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1E5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analysis-label-02-4">
            <a:extLst xmlns:a="http://schemas.openxmlformats.org/drawingml/2006/main">
              <a:ext uri="{FF2B5EF4-FFF2-40B4-BE49-F238E27FC236}">
                <a16:creationId xmlns:a16="http://schemas.microsoft.com/office/drawing/2014/main" id="{6F4ECC04-B056-4571-839E-4B6E6C7886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6372225"/>
            <a:ext cx="1047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4B5966"/>
                </a:solidFill>
              </a:defRPr>
            </a:pPr>
            <a:r>
              <a:rPr sz="1275" b="1">
                <a:solidFill>
                  <a:srgbClr val="4B5966"/>
                </a:solidFill>
              </a:rPr>
              <a:t>变现模式</a:t>
            </a:r>
          </a:p>
        </p:txBody>
      </p:sp>
      <p:sp>
        <p:nvSpPr>
          <p:cNvPr id="32" name="analysis-copy-02-4">
            <a:extLst xmlns:a="http://schemas.openxmlformats.org/drawingml/2006/main">
              <a:ext uri="{FF2B5EF4-FFF2-40B4-BE49-F238E27FC236}">
                <a16:creationId xmlns:a16="http://schemas.microsoft.com/office/drawing/2014/main" id="{94B5EDFA-7856-4219-89F1-A7CA152344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6334125"/>
            <a:ext cx="53149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15">
                <a:solidFill>
                  <a:srgbClr val="384550"/>
                </a:solidFill>
              </a:defRPr>
            </a:pPr>
            <a:r>
              <a:rPr sz="1215">
                <a:solidFill>
                  <a:srgbClr val="384550"/>
                </a:solidFill>
              </a:rPr>
              <a:t>会员订阅、线上赛事及奖牌、品牌与装备合作、广告和活动服务。</a:t>
            </a:r>
          </a:p>
        </p:txBody>
      </p:sp>
    </p:spTree>
    <p:extLst>
      <p:ext uri="{BB962C8B-B14F-4D97-AF65-F5344CB8AC3E}">
        <p14:creationId xmlns:p14="http://schemas.microsoft.com/office/powerpoint/2010/main" val="1447492746"/>
      </p:ext>
    </p:extLst>
  </p:cSld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3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2c2592fbc064040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5240000" cy="8572500"/>
          </a:xfrm>
          <a:prstGeom xmlns:a="http://schemas.openxmlformats.org/drawingml/2006/main" prst="rect">
            <a:avLst/>
          </a:prstGeom>
        </p:spPr>
      </p:pic>
      <p:sp>
        <p:nvSpPr>
          <p:cNvPr id="2" name="reading-surface-03">
            <a:extLst xmlns:a="http://schemas.openxmlformats.org/drawingml/2006/main">
              <a:ext uri="{FF2B5EF4-FFF2-40B4-BE49-F238E27FC236}">
                <a16:creationId xmlns:a16="http://schemas.microsoft.com/office/drawing/2014/main" id="{6757450E-0F08-4AB5-86B6-99332E4ACA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600200"/>
            <a:ext cx="12954000" cy="5810250"/>
          </a:xfrm>
          <a:prstGeom xmlns:a="http://schemas.openxmlformats.org/drawingml/2006/main" prst="roundRect">
            <a:avLst>
              <a:gd name="adj" fmla="val 262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5E9EE"/>
            </a:solidFill>
            <a:prstDash val="solid"/>
          </a:ln>
        </p:spPr>
      </p:sp>
      <p:sp>
        <p:nvSpPr>
          <p:cNvPr id="3" name="index-03">
            <a:extLst xmlns:a="http://schemas.openxmlformats.org/drawingml/2006/main">
              <a:ext uri="{FF2B5EF4-FFF2-40B4-BE49-F238E27FC236}">
                <a16:creationId xmlns:a16="http://schemas.microsoft.com/office/drawing/2014/main" id="{85E0EA56-085B-49D2-8CC2-AB12EBC9FB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1847850"/>
            <a:ext cx="6858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FF4B22"/>
                </a:solidFill>
              </a:defRPr>
            </a:pPr>
            <a:r>
              <a:rPr sz="2250" b="1">
                <a:solidFill>
                  <a:srgbClr val="FF4B22"/>
                </a:solidFill>
              </a:rPr>
              <a:t>03</a:t>
            </a:r>
          </a:p>
        </p:txBody>
      </p:sp>
      <p:sp>
        <p:nvSpPr>
          <p:cNvPr id="4" name="title-03">
            <a:extLst xmlns:a="http://schemas.openxmlformats.org/drawingml/2006/main">
              <a:ext uri="{FF2B5EF4-FFF2-40B4-BE49-F238E27FC236}">
                <a16:creationId xmlns:a16="http://schemas.microsoft.com/office/drawing/2014/main" id="{C50AF88E-A05C-4AAA-A94E-15144FE531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62200" y="1752600"/>
            <a:ext cx="5048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202A35"/>
                </a:solidFill>
              </a:defRPr>
            </a:pPr>
            <a:r>
              <a:rPr sz="2850" b="1">
                <a:solidFill>
                  <a:srgbClr val="202A35"/>
                </a:solidFill>
              </a:rPr>
              <a:t>Keep</a:t>
            </a:r>
          </a:p>
        </p:txBody>
      </p:sp>
      <p:sp>
        <p:nvSpPr>
          <p:cNvPr id="5" name="category-03">
            <a:extLst xmlns:a="http://schemas.openxmlformats.org/drawingml/2006/main">
              <a:ext uri="{FF2B5EF4-FFF2-40B4-BE49-F238E27FC236}">
                <a16:creationId xmlns:a16="http://schemas.microsoft.com/office/drawing/2014/main" id="{821CA678-CA12-4F10-93D1-301437B8D9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62200" y="2247900"/>
            <a:ext cx="5715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7C8793"/>
                </a:solidFill>
              </a:defRPr>
            </a:pPr>
            <a:r>
              <a:rPr sz="1125" b="1">
                <a:solidFill>
                  <a:srgbClr val="7C8793"/>
                </a:solidFill>
              </a:rPr>
              <a:t>大众运动平台  ·  KEEP</a:t>
            </a:r>
          </a:p>
        </p:txBody>
      </p:sp>
      <p:sp>
        <p:nvSpPr>
          <p:cNvPr id="6" name="accent-03">
            <a:extLst xmlns:a="http://schemas.openxmlformats.org/drawingml/2006/main">
              <a:ext uri="{FF2B5EF4-FFF2-40B4-BE49-F238E27FC236}">
                <a16:creationId xmlns:a16="http://schemas.microsoft.com/office/drawing/2014/main" id="{7A7B3D08-7430-4BDE-B3DA-2C7E657E61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2609850"/>
            <a:ext cx="8191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2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position-label-03">
            <a:extLst xmlns:a="http://schemas.openxmlformats.org/drawingml/2006/main">
              <a:ext uri="{FF2B5EF4-FFF2-40B4-BE49-F238E27FC236}">
                <a16:creationId xmlns:a16="http://schemas.microsoft.com/office/drawing/2014/main" id="{16AD9D08-D5E4-4F22-AB5B-6E6B5D5855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2838450"/>
            <a:ext cx="1143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4720"/>
                </a:solidFill>
              </a:defRPr>
            </a:pPr>
            <a:r>
              <a:rPr sz="1275" b="1">
                <a:solidFill>
                  <a:srgbClr val="D94720"/>
                </a:solidFill>
              </a:rPr>
              <a:t>产品定位</a:t>
            </a:r>
          </a:p>
        </p:txBody>
      </p:sp>
      <p:sp>
        <p:nvSpPr>
          <p:cNvPr id="8" name="position-03">
            <a:extLst xmlns:a="http://schemas.openxmlformats.org/drawingml/2006/main">
              <a:ext uri="{FF2B5EF4-FFF2-40B4-BE49-F238E27FC236}">
                <a16:creationId xmlns:a16="http://schemas.microsoft.com/office/drawing/2014/main" id="{FA7C0B8B-66B2-4947-ADA0-56062BE600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00350" y="2762250"/>
            <a:ext cx="10572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293540"/>
                </a:solidFill>
              </a:defRPr>
            </a:pPr>
            <a:r>
              <a:rPr sz="1500" b="1">
                <a:solidFill>
                  <a:srgbClr val="293540"/>
                </a:solidFill>
              </a:rPr>
              <a:t>用结构化内容降低运动门槛，并通过会员与自有商品规模化变现。</a:t>
            </a:r>
          </a:p>
        </p:txBody>
      </p:sp>
      <p:sp>
        <p:nvSpPr>
          <p:cNvPr id="9" name="position-rule-03">
            <a:extLst xmlns:a="http://schemas.openxmlformats.org/drawingml/2006/main">
              <a:ext uri="{FF2B5EF4-FFF2-40B4-BE49-F238E27FC236}">
                <a16:creationId xmlns:a16="http://schemas.microsoft.com/office/drawing/2014/main" id="{A49FD70F-DCF7-42DB-9C62-55FE6308C1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3276600"/>
            <a:ext cx="11734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EE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function-label-03">
            <a:extLst xmlns:a="http://schemas.openxmlformats.org/drawingml/2006/main">
              <a:ext uri="{FF2B5EF4-FFF2-40B4-BE49-F238E27FC236}">
                <a16:creationId xmlns:a16="http://schemas.microsoft.com/office/drawing/2014/main" id="{72AFD232-3817-4D28-8ACF-4F88A76B8E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3476625"/>
            <a:ext cx="1714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202A35"/>
                </a:solidFill>
              </a:defRPr>
            </a:pPr>
            <a:r>
              <a:rPr sz="1575" b="1">
                <a:solidFill>
                  <a:srgbClr val="202A35"/>
                </a:solidFill>
              </a:rPr>
              <a:t>核心功能</a:t>
            </a:r>
          </a:p>
        </p:txBody>
      </p:sp>
      <p:sp>
        <p:nvSpPr>
          <p:cNvPr id="11" name="function-03-0">
            <a:extLst xmlns:a="http://schemas.openxmlformats.org/drawingml/2006/main">
              <a:ext uri="{FF2B5EF4-FFF2-40B4-BE49-F238E27FC236}">
                <a16:creationId xmlns:a16="http://schemas.microsoft.com/office/drawing/2014/main" id="{BAAF17E6-8446-4A42-906A-BB51A1A327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3943350"/>
            <a:ext cx="4000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F4B22"/>
                </a:solidFill>
              </a:defRPr>
            </a:pPr>
            <a:r>
              <a:rPr sz="1125" b="1">
                <a:solidFill>
                  <a:srgbClr val="FF4B22"/>
                </a:solidFill>
              </a:rPr>
              <a:t>01</a:t>
            </a:r>
          </a:p>
        </p:txBody>
      </p:sp>
      <p:sp>
        <p:nvSpPr>
          <p:cNvPr id="12" name="function-copy-03-0">
            <a:extLst xmlns:a="http://schemas.openxmlformats.org/drawingml/2006/main">
              <a:ext uri="{FF2B5EF4-FFF2-40B4-BE49-F238E27FC236}">
                <a16:creationId xmlns:a16="http://schemas.microsoft.com/office/drawing/2014/main" id="{9CD17471-0EBC-4B71-AD3C-2A15C842C4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3857625"/>
            <a:ext cx="4286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13">
                <a:solidFill>
                  <a:srgbClr val="3F4B56"/>
                </a:solidFill>
              </a:defRPr>
            </a:pPr>
            <a:r>
              <a:rPr sz="1313">
                <a:solidFill>
                  <a:srgbClr val="3F4B56"/>
                </a:solidFill>
              </a:rPr>
              <a:t>多品类课程、智能训练计划与卡卡教练</a:t>
            </a:r>
          </a:p>
        </p:txBody>
      </p:sp>
      <p:sp>
        <p:nvSpPr>
          <p:cNvPr id="13" name="function-03-1">
            <a:extLst xmlns:a="http://schemas.openxmlformats.org/drawingml/2006/main">
              <a:ext uri="{FF2B5EF4-FFF2-40B4-BE49-F238E27FC236}">
                <a16:creationId xmlns:a16="http://schemas.microsoft.com/office/drawing/2014/main" id="{AE416826-9E49-48FD-9678-247573DADD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4486275"/>
            <a:ext cx="4000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F4B22"/>
                </a:solidFill>
              </a:defRPr>
            </a:pPr>
            <a:r>
              <a:rPr sz="1125" b="1">
                <a:solidFill>
                  <a:srgbClr val="FF4B22"/>
                </a:solidFill>
              </a:rPr>
              <a:t>02</a:t>
            </a:r>
          </a:p>
        </p:txBody>
      </p:sp>
      <p:sp>
        <p:nvSpPr>
          <p:cNvPr id="14" name="function-copy-03-1">
            <a:extLst xmlns:a="http://schemas.openxmlformats.org/drawingml/2006/main">
              <a:ext uri="{FF2B5EF4-FFF2-40B4-BE49-F238E27FC236}">
                <a16:creationId xmlns:a16="http://schemas.microsoft.com/office/drawing/2014/main" id="{8DD2674B-92E4-4149-A430-64C4C6AAD7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4400550"/>
            <a:ext cx="4286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13">
                <a:solidFill>
                  <a:srgbClr val="3F4B56"/>
                </a:solidFill>
              </a:defRPr>
            </a:pPr>
            <a:r>
              <a:rPr sz="1313">
                <a:solidFill>
                  <a:srgbClr val="3F4B56"/>
                </a:solidFill>
              </a:rPr>
              <a:t>运动记录、社区内容与会员</a:t>
            </a:r>
          </a:p>
        </p:txBody>
      </p:sp>
      <p:sp>
        <p:nvSpPr>
          <p:cNvPr id="15" name="function-03-2">
            <a:extLst xmlns:a="http://schemas.openxmlformats.org/drawingml/2006/main">
              <a:ext uri="{FF2B5EF4-FFF2-40B4-BE49-F238E27FC236}">
                <a16:creationId xmlns:a16="http://schemas.microsoft.com/office/drawing/2014/main" id="{FDFAA27F-6FD3-43A6-BA1D-8BB5702755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029200"/>
            <a:ext cx="4000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F4B22"/>
                </a:solidFill>
              </a:defRPr>
            </a:pPr>
            <a:r>
              <a:rPr sz="1125" b="1">
                <a:solidFill>
                  <a:srgbClr val="FF4B22"/>
                </a:solidFill>
              </a:rPr>
              <a:t>03</a:t>
            </a:r>
          </a:p>
        </p:txBody>
      </p:sp>
      <p:sp>
        <p:nvSpPr>
          <p:cNvPr id="16" name="function-copy-03-2">
            <a:extLst xmlns:a="http://schemas.openxmlformats.org/drawingml/2006/main">
              <a:ext uri="{FF2B5EF4-FFF2-40B4-BE49-F238E27FC236}">
                <a16:creationId xmlns:a16="http://schemas.microsoft.com/office/drawing/2014/main" id="{F932ACA4-33C3-4AF7-9D04-2F9A8E2EF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4943475"/>
            <a:ext cx="4286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13">
                <a:solidFill>
                  <a:srgbClr val="3F4B56"/>
                </a:solidFill>
              </a:defRPr>
            </a:pPr>
            <a:r>
              <a:rPr sz="1313">
                <a:solidFill>
                  <a:srgbClr val="3F4B56"/>
                </a:solidFill>
              </a:rPr>
              <a:t>线下服务与智能设备</a:t>
            </a:r>
          </a:p>
        </p:txBody>
      </p:sp>
      <p:sp>
        <p:nvSpPr>
          <p:cNvPr id="17" name="function-03-3">
            <a:extLst xmlns:a="http://schemas.openxmlformats.org/drawingml/2006/main">
              <a:ext uri="{FF2B5EF4-FFF2-40B4-BE49-F238E27FC236}">
                <a16:creationId xmlns:a16="http://schemas.microsoft.com/office/drawing/2014/main" id="{8361562A-4B05-4DC9-AA2A-DFCE701522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572125"/>
            <a:ext cx="4000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F4B22"/>
                </a:solidFill>
              </a:defRPr>
            </a:pPr>
            <a:r>
              <a:rPr sz="1125" b="1">
                <a:solidFill>
                  <a:srgbClr val="FF4B22"/>
                </a:solidFill>
              </a:rPr>
              <a:t>04</a:t>
            </a:r>
          </a:p>
        </p:txBody>
      </p:sp>
      <p:sp>
        <p:nvSpPr>
          <p:cNvPr id="18" name="function-copy-03-3">
            <a:extLst xmlns:a="http://schemas.openxmlformats.org/drawingml/2006/main">
              <a:ext uri="{FF2B5EF4-FFF2-40B4-BE49-F238E27FC236}">
                <a16:creationId xmlns:a16="http://schemas.microsoft.com/office/drawing/2014/main" id="{8E10788A-67F2-4BC8-9E32-CE85FD3A90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5486400"/>
            <a:ext cx="4286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13">
                <a:solidFill>
                  <a:srgbClr val="3F4B56"/>
                </a:solidFill>
              </a:defRPr>
            </a:pPr>
            <a:r>
              <a:rPr sz="1313">
                <a:solidFill>
                  <a:srgbClr val="3F4B56"/>
                </a:solidFill>
              </a:rPr>
              <a:t>运动装备及消费品商城</a:t>
            </a:r>
          </a:p>
        </p:txBody>
      </p:sp>
      <p:sp>
        <p:nvSpPr>
          <p:cNvPr id="19" name="analysis-label-03-0">
            <a:extLst xmlns:a="http://schemas.openxmlformats.org/drawingml/2006/main">
              <a:ext uri="{FF2B5EF4-FFF2-40B4-BE49-F238E27FC236}">
                <a16:creationId xmlns:a16="http://schemas.microsoft.com/office/drawing/2014/main" id="{F5A9A823-FF12-47DC-9C69-B7F580D609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3476625"/>
            <a:ext cx="1047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4B5966"/>
                </a:solidFill>
              </a:defRPr>
            </a:pPr>
            <a:r>
              <a:rPr sz="1275" b="1">
                <a:solidFill>
                  <a:srgbClr val="4B5966"/>
                </a:solidFill>
              </a:rPr>
              <a:t>产品亮点</a:t>
            </a:r>
          </a:p>
        </p:txBody>
      </p:sp>
      <p:sp>
        <p:nvSpPr>
          <p:cNvPr id="20" name="analysis-copy-03-0">
            <a:extLst xmlns:a="http://schemas.openxmlformats.org/drawingml/2006/main">
              <a:ext uri="{FF2B5EF4-FFF2-40B4-BE49-F238E27FC236}">
                <a16:creationId xmlns:a16="http://schemas.microsoft.com/office/drawing/2014/main" id="{1F930E6B-17DF-4D23-BA40-F0A811B950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3438525"/>
            <a:ext cx="53149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15">
                <a:solidFill>
                  <a:srgbClr val="384550"/>
                </a:solidFill>
              </a:defRPr>
            </a:pPr>
            <a:r>
              <a:rPr sz="1215">
                <a:solidFill>
                  <a:srgbClr val="384550"/>
                </a:solidFill>
              </a:rPr>
              <a:t>从“不会练”切入，课程供给成熟；卡卡教练强化 AI 陪伴与建议入口；内容、会员和自有商品形成规模化体系。</a:t>
            </a:r>
          </a:p>
        </p:txBody>
      </p:sp>
      <p:sp>
        <p:nvSpPr>
          <p:cNvPr id="21" name="analysis-rule-03-1">
            <a:extLst xmlns:a="http://schemas.openxmlformats.org/drawingml/2006/main">
              <a:ext uri="{FF2B5EF4-FFF2-40B4-BE49-F238E27FC236}">
                <a16:creationId xmlns:a16="http://schemas.microsoft.com/office/drawing/2014/main" id="{183BA0C4-7E80-4558-AEBE-513E8B31D0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4143375"/>
            <a:ext cx="64579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1E5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analysis-label-03-1">
            <a:extLst xmlns:a="http://schemas.openxmlformats.org/drawingml/2006/main">
              <a:ext uri="{FF2B5EF4-FFF2-40B4-BE49-F238E27FC236}">
                <a16:creationId xmlns:a16="http://schemas.microsoft.com/office/drawing/2014/main" id="{4CE3DCBE-7EC8-47B9-8E10-900D6F7F48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4200525"/>
            <a:ext cx="1047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4B5966"/>
                </a:solidFill>
              </a:defRPr>
            </a:pPr>
            <a:r>
              <a:rPr sz="1275" b="1">
                <a:solidFill>
                  <a:srgbClr val="4B5966"/>
                </a:solidFill>
              </a:rPr>
              <a:t>值得借鉴</a:t>
            </a:r>
          </a:p>
        </p:txBody>
      </p:sp>
      <p:sp>
        <p:nvSpPr>
          <p:cNvPr id="23" name="analysis-copy-03-1">
            <a:extLst xmlns:a="http://schemas.openxmlformats.org/drawingml/2006/main">
              <a:ext uri="{FF2B5EF4-FFF2-40B4-BE49-F238E27FC236}">
                <a16:creationId xmlns:a16="http://schemas.microsoft.com/office/drawing/2014/main" id="{C5E298EA-B229-4731-AAED-C78BA86D07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4162425"/>
            <a:ext cx="53149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15">
                <a:solidFill>
                  <a:srgbClr val="384550"/>
                </a:solidFill>
              </a:defRPr>
            </a:pPr>
            <a:r>
              <a:rPr sz="1215">
                <a:solidFill>
                  <a:srgbClr val="384550"/>
                </a:solidFill>
              </a:rPr>
              <a:t>将复杂知识做成低门槛指引；分层适配不同水平；用统一的“今日任务”降低选择成本。</a:t>
            </a:r>
          </a:p>
        </p:txBody>
      </p:sp>
      <p:sp>
        <p:nvSpPr>
          <p:cNvPr id="24" name="analysis-rule-03-2">
            <a:extLst xmlns:a="http://schemas.openxmlformats.org/drawingml/2006/main">
              <a:ext uri="{FF2B5EF4-FFF2-40B4-BE49-F238E27FC236}">
                <a16:creationId xmlns:a16="http://schemas.microsoft.com/office/drawing/2014/main" id="{B12545D6-946C-4CE8-958B-F2939379AC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4867275"/>
            <a:ext cx="64579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1E5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analysis-label-03-2">
            <a:extLst xmlns:a="http://schemas.openxmlformats.org/drawingml/2006/main">
              <a:ext uri="{FF2B5EF4-FFF2-40B4-BE49-F238E27FC236}">
                <a16:creationId xmlns:a16="http://schemas.microsoft.com/office/drawing/2014/main" id="{252BAC6F-BCC1-48A2-AB5B-8DE21FF560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4924425"/>
            <a:ext cx="1047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4720"/>
                </a:solidFill>
              </a:defRPr>
            </a:pPr>
            <a:r>
              <a:rPr sz="1275" b="1">
                <a:solidFill>
                  <a:srgbClr val="D94720"/>
                </a:solidFill>
              </a:rPr>
              <a:t>升级方向</a:t>
            </a:r>
          </a:p>
        </p:txBody>
      </p:sp>
      <p:sp>
        <p:nvSpPr>
          <p:cNvPr id="26" name="analysis-copy-03-2">
            <a:extLst xmlns:a="http://schemas.openxmlformats.org/drawingml/2006/main">
              <a:ext uri="{FF2B5EF4-FFF2-40B4-BE49-F238E27FC236}">
                <a16:creationId xmlns:a16="http://schemas.microsoft.com/office/drawing/2014/main" id="{5C1EE275-747B-4BC8-92C3-E8709D80B5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4886325"/>
            <a:ext cx="53149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15">
                <a:solidFill>
                  <a:srgbClr val="384550"/>
                </a:solidFill>
              </a:defRPr>
            </a:pPr>
            <a:r>
              <a:rPr sz="1215">
                <a:solidFill>
                  <a:srgbClr val="384550"/>
                </a:solidFill>
              </a:rPr>
              <a:t>不做内容堆叠，只依据当日训练、恢复与比赛目标给一个优先行动，将课程推荐升级为动态处方。</a:t>
            </a:r>
          </a:p>
        </p:txBody>
      </p:sp>
      <p:sp>
        <p:nvSpPr>
          <p:cNvPr id="27" name="analysis-rule-03-3">
            <a:extLst xmlns:a="http://schemas.openxmlformats.org/drawingml/2006/main">
              <a:ext uri="{FF2B5EF4-FFF2-40B4-BE49-F238E27FC236}">
                <a16:creationId xmlns:a16="http://schemas.microsoft.com/office/drawing/2014/main" id="{A3058961-6D83-455A-A70B-F2220D3101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5591175"/>
            <a:ext cx="64579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1E5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analysis-label-03-3">
            <a:extLst xmlns:a="http://schemas.openxmlformats.org/drawingml/2006/main">
              <a:ext uri="{FF2B5EF4-FFF2-40B4-BE49-F238E27FC236}">
                <a16:creationId xmlns:a16="http://schemas.microsoft.com/office/drawing/2014/main" id="{E2C64870-9833-4D8E-869B-C28A442B1C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5648325"/>
            <a:ext cx="1047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4B5966"/>
                </a:solidFill>
              </a:defRPr>
            </a:pPr>
            <a:r>
              <a:rPr sz="1275" b="1">
                <a:solidFill>
                  <a:srgbClr val="4B5966"/>
                </a:solidFill>
              </a:rPr>
              <a:t>主要缺点</a:t>
            </a:r>
          </a:p>
        </p:txBody>
      </p:sp>
      <p:sp>
        <p:nvSpPr>
          <p:cNvPr id="29" name="analysis-copy-03-3">
            <a:extLst xmlns:a="http://schemas.openxmlformats.org/drawingml/2006/main">
              <a:ext uri="{FF2B5EF4-FFF2-40B4-BE49-F238E27FC236}">
                <a16:creationId xmlns:a16="http://schemas.microsoft.com/office/drawing/2014/main" id="{52CF22A5-EE84-4A5D-9CBA-3F3D2C6BBF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5610225"/>
            <a:ext cx="53149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15">
                <a:solidFill>
                  <a:srgbClr val="384550"/>
                </a:solidFill>
              </a:defRPr>
            </a:pPr>
            <a:r>
              <a:rPr sz="1215">
                <a:solidFill>
                  <a:srgbClr val="384550"/>
                </a:solidFill>
              </a:rPr>
              <a:t>人群和运动类型覆盖过广，难在马拉松训练与耐力营养上形成足够深的专项决策。</a:t>
            </a:r>
          </a:p>
        </p:txBody>
      </p:sp>
      <p:sp>
        <p:nvSpPr>
          <p:cNvPr id="30" name="analysis-rule-03-4">
            <a:extLst xmlns:a="http://schemas.openxmlformats.org/drawingml/2006/main">
              <a:ext uri="{FF2B5EF4-FFF2-40B4-BE49-F238E27FC236}">
                <a16:creationId xmlns:a16="http://schemas.microsoft.com/office/drawing/2014/main" id="{BDFECB50-6C82-4B8F-9329-1A5B5471E9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6315075"/>
            <a:ext cx="64579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1E5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analysis-label-03-4">
            <a:extLst xmlns:a="http://schemas.openxmlformats.org/drawingml/2006/main">
              <a:ext uri="{FF2B5EF4-FFF2-40B4-BE49-F238E27FC236}">
                <a16:creationId xmlns:a16="http://schemas.microsoft.com/office/drawing/2014/main" id="{725C5FE6-3D64-49AE-8C44-ED740AB5E3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6372225"/>
            <a:ext cx="1047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4B5966"/>
                </a:solidFill>
              </a:defRPr>
            </a:pPr>
            <a:r>
              <a:rPr sz="1275" b="1">
                <a:solidFill>
                  <a:srgbClr val="4B5966"/>
                </a:solidFill>
              </a:rPr>
              <a:t>变现模式</a:t>
            </a:r>
          </a:p>
        </p:txBody>
      </p:sp>
      <p:sp>
        <p:nvSpPr>
          <p:cNvPr id="32" name="analysis-copy-03-4">
            <a:extLst xmlns:a="http://schemas.openxmlformats.org/drawingml/2006/main">
              <a:ext uri="{FF2B5EF4-FFF2-40B4-BE49-F238E27FC236}">
                <a16:creationId xmlns:a16="http://schemas.microsoft.com/office/drawing/2014/main" id="{F4AC545F-9218-4B3A-9BED-EB6DC5FF3F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6334125"/>
            <a:ext cx="53149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15">
                <a:solidFill>
                  <a:srgbClr val="384550"/>
                </a:solidFill>
              </a:defRPr>
            </a:pPr>
            <a:r>
              <a:rPr sz="1215">
                <a:solidFill>
                  <a:srgbClr val="384550"/>
                </a:solidFill>
              </a:rPr>
              <a:t>会员、付费课程、自有运动产品与智能硬件、广告品牌合作、线下活动服务。</a:t>
            </a:r>
          </a:p>
        </p:txBody>
      </p:sp>
    </p:spTree>
    <p:extLst>
      <p:ext uri="{BB962C8B-B14F-4D97-AF65-F5344CB8AC3E}">
        <p14:creationId xmlns:p14="http://schemas.microsoft.com/office/powerpoint/2010/main" val="1855821919"/>
      </p:ext>
    </p:extLst>
  </p:cSld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3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24c9cfef0f14a12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5240000" cy="8572500"/>
          </a:xfrm>
          <a:prstGeom xmlns:a="http://schemas.openxmlformats.org/drawingml/2006/main" prst="rect">
            <a:avLst/>
          </a:prstGeom>
        </p:spPr>
      </p:pic>
      <p:sp>
        <p:nvSpPr>
          <p:cNvPr id="2" name="reading-surface-04">
            <a:extLst xmlns:a="http://schemas.openxmlformats.org/drawingml/2006/main">
              <a:ext uri="{FF2B5EF4-FFF2-40B4-BE49-F238E27FC236}">
                <a16:creationId xmlns:a16="http://schemas.microsoft.com/office/drawing/2014/main" id="{0C5AD2F7-4236-460E-8935-7FA632B279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600200"/>
            <a:ext cx="12954000" cy="5810250"/>
          </a:xfrm>
          <a:prstGeom xmlns:a="http://schemas.openxmlformats.org/drawingml/2006/main" prst="roundRect">
            <a:avLst>
              <a:gd name="adj" fmla="val 262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5E9EE"/>
            </a:solidFill>
            <a:prstDash val="solid"/>
          </a:ln>
        </p:spPr>
      </p:sp>
      <p:sp>
        <p:nvSpPr>
          <p:cNvPr id="3" name="index-04">
            <a:extLst xmlns:a="http://schemas.openxmlformats.org/drawingml/2006/main">
              <a:ext uri="{FF2B5EF4-FFF2-40B4-BE49-F238E27FC236}">
                <a16:creationId xmlns:a16="http://schemas.microsoft.com/office/drawing/2014/main" id="{FBC3458E-5893-41AA-B526-79E2CFF10D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1847850"/>
            <a:ext cx="6858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FF4B22"/>
                </a:solidFill>
              </a:defRPr>
            </a:pPr>
            <a:r>
              <a:rPr sz="2250" b="1">
                <a:solidFill>
                  <a:srgbClr val="FF4B22"/>
                </a:solidFill>
              </a:rPr>
              <a:t>04</a:t>
            </a:r>
          </a:p>
        </p:txBody>
      </p:sp>
      <p:sp>
        <p:nvSpPr>
          <p:cNvPr id="4" name="title-04">
            <a:extLst xmlns:a="http://schemas.openxmlformats.org/drawingml/2006/main">
              <a:ext uri="{FF2B5EF4-FFF2-40B4-BE49-F238E27FC236}">
                <a16:creationId xmlns:a16="http://schemas.microsoft.com/office/drawing/2014/main" id="{136572B1-13E1-4059-B047-7EB288D32B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62200" y="1752600"/>
            <a:ext cx="5048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202A35"/>
                </a:solidFill>
              </a:defRPr>
            </a:pPr>
            <a:r>
              <a:rPr sz="2850" b="1">
                <a:solidFill>
                  <a:srgbClr val="202A35"/>
                </a:solidFill>
              </a:rPr>
              <a:t>Sigma</a:t>
            </a:r>
          </a:p>
        </p:txBody>
      </p:sp>
      <p:sp>
        <p:nvSpPr>
          <p:cNvPr id="5" name="category-04">
            <a:extLst xmlns:a="http://schemas.openxmlformats.org/drawingml/2006/main">
              <a:ext uri="{FF2B5EF4-FFF2-40B4-BE49-F238E27FC236}">
                <a16:creationId xmlns:a16="http://schemas.microsoft.com/office/drawing/2014/main" id="{F8FBBAFD-24E0-4B5F-B4F3-74E24EA335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62200" y="2247900"/>
            <a:ext cx="5715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7C8793"/>
                </a:solidFill>
              </a:defRPr>
            </a:pPr>
            <a:r>
              <a:rPr sz="1125" b="1">
                <a:solidFill>
                  <a:srgbClr val="7C8793"/>
                </a:solidFill>
              </a:rPr>
              <a:t>AI 跑步教练  ·  SIGMA</a:t>
            </a:r>
          </a:p>
        </p:txBody>
      </p:sp>
      <p:sp>
        <p:nvSpPr>
          <p:cNvPr id="6" name="accent-04">
            <a:extLst xmlns:a="http://schemas.openxmlformats.org/drawingml/2006/main">
              <a:ext uri="{FF2B5EF4-FFF2-40B4-BE49-F238E27FC236}">
                <a16:creationId xmlns:a16="http://schemas.microsoft.com/office/drawing/2014/main" id="{1F76EA92-8DC3-431C-9A44-9A0701A932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2609850"/>
            <a:ext cx="8191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2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position-label-04">
            <a:extLst xmlns:a="http://schemas.openxmlformats.org/drawingml/2006/main">
              <a:ext uri="{FF2B5EF4-FFF2-40B4-BE49-F238E27FC236}">
                <a16:creationId xmlns:a16="http://schemas.microsoft.com/office/drawing/2014/main" id="{1254F4A8-4973-49AB-ACB4-0E81C581BF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2838450"/>
            <a:ext cx="1143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4720"/>
                </a:solidFill>
              </a:defRPr>
            </a:pPr>
            <a:r>
              <a:rPr sz="1275" b="1">
                <a:solidFill>
                  <a:srgbClr val="D94720"/>
                </a:solidFill>
              </a:rPr>
              <a:t>产品定位</a:t>
            </a:r>
          </a:p>
        </p:txBody>
      </p:sp>
      <p:sp>
        <p:nvSpPr>
          <p:cNvPr id="8" name="position-04">
            <a:extLst xmlns:a="http://schemas.openxmlformats.org/drawingml/2006/main">
              <a:ext uri="{FF2B5EF4-FFF2-40B4-BE49-F238E27FC236}">
                <a16:creationId xmlns:a16="http://schemas.microsoft.com/office/drawing/2014/main" id="{5B298CFD-75B1-4B9D-8B0E-FFE8C3262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00350" y="2762250"/>
            <a:ext cx="10572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293540"/>
                </a:solidFill>
              </a:defRPr>
            </a:pPr>
            <a:r>
              <a:rPr sz="1500" b="1">
                <a:solidFill>
                  <a:srgbClr val="293540"/>
                </a:solidFill>
              </a:rPr>
              <a:t>以极简体验、跑步记忆与 AI 洞察建立低打扰的专业陪伴。</a:t>
            </a:r>
          </a:p>
        </p:txBody>
      </p:sp>
      <p:sp>
        <p:nvSpPr>
          <p:cNvPr id="9" name="position-rule-04">
            <a:extLst xmlns:a="http://schemas.openxmlformats.org/drawingml/2006/main">
              <a:ext uri="{FF2B5EF4-FFF2-40B4-BE49-F238E27FC236}">
                <a16:creationId xmlns:a16="http://schemas.microsoft.com/office/drawing/2014/main" id="{2FF71322-AE92-4405-974C-CF9895B1FB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3276600"/>
            <a:ext cx="11734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EE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function-label-04">
            <a:extLst xmlns:a="http://schemas.openxmlformats.org/drawingml/2006/main">
              <a:ext uri="{FF2B5EF4-FFF2-40B4-BE49-F238E27FC236}">
                <a16:creationId xmlns:a16="http://schemas.microsoft.com/office/drawing/2014/main" id="{13A5C01C-696C-4CB8-805F-135DF00D39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3476625"/>
            <a:ext cx="1714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202A35"/>
                </a:solidFill>
              </a:defRPr>
            </a:pPr>
            <a:r>
              <a:rPr sz="1575" b="1">
                <a:solidFill>
                  <a:srgbClr val="202A35"/>
                </a:solidFill>
              </a:rPr>
              <a:t>核心功能</a:t>
            </a:r>
          </a:p>
        </p:txBody>
      </p:sp>
      <p:sp>
        <p:nvSpPr>
          <p:cNvPr id="11" name="function-04-0">
            <a:extLst xmlns:a="http://schemas.openxmlformats.org/drawingml/2006/main">
              <a:ext uri="{FF2B5EF4-FFF2-40B4-BE49-F238E27FC236}">
                <a16:creationId xmlns:a16="http://schemas.microsoft.com/office/drawing/2014/main" id="{43FD4B79-5F7F-49CB-8FBD-6896AFC3BB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3943350"/>
            <a:ext cx="4000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F4B22"/>
                </a:solidFill>
              </a:defRPr>
            </a:pPr>
            <a:r>
              <a:rPr sz="1125" b="1">
                <a:solidFill>
                  <a:srgbClr val="FF4B22"/>
                </a:solidFill>
              </a:rPr>
              <a:t>01</a:t>
            </a:r>
          </a:p>
        </p:txBody>
      </p:sp>
      <p:sp>
        <p:nvSpPr>
          <p:cNvPr id="12" name="function-copy-04-0">
            <a:extLst xmlns:a="http://schemas.openxmlformats.org/drawingml/2006/main">
              <a:ext uri="{FF2B5EF4-FFF2-40B4-BE49-F238E27FC236}">
                <a16:creationId xmlns:a16="http://schemas.microsoft.com/office/drawing/2014/main" id="{80A54D4B-60C4-4C4A-9549-8F2E9DAEA2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3857625"/>
            <a:ext cx="4286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13">
                <a:solidFill>
                  <a:srgbClr val="3F4B56"/>
                </a:solidFill>
              </a:defRPr>
            </a:pPr>
            <a:r>
              <a:rPr sz="1313">
                <a:solidFill>
                  <a:srgbClr val="3F4B56"/>
                </a:solidFill>
              </a:rPr>
              <a:t>低打扰开跑与跑量分析</a:t>
            </a:r>
          </a:p>
        </p:txBody>
      </p:sp>
      <p:sp>
        <p:nvSpPr>
          <p:cNvPr id="13" name="function-04-1">
            <a:extLst xmlns:a="http://schemas.openxmlformats.org/drawingml/2006/main">
              <a:ext uri="{FF2B5EF4-FFF2-40B4-BE49-F238E27FC236}">
                <a16:creationId xmlns:a16="http://schemas.microsoft.com/office/drawing/2014/main" id="{47331CE2-052B-4246-A97E-2381511824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4486275"/>
            <a:ext cx="4000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F4B22"/>
                </a:solidFill>
              </a:defRPr>
            </a:pPr>
            <a:r>
              <a:rPr sz="1125" b="1">
                <a:solidFill>
                  <a:srgbClr val="FF4B22"/>
                </a:solidFill>
              </a:rPr>
              <a:t>02</a:t>
            </a:r>
          </a:p>
        </p:txBody>
      </p:sp>
      <p:sp>
        <p:nvSpPr>
          <p:cNvPr id="14" name="function-copy-04-1">
            <a:extLst xmlns:a="http://schemas.openxmlformats.org/drawingml/2006/main">
              <a:ext uri="{FF2B5EF4-FFF2-40B4-BE49-F238E27FC236}">
                <a16:creationId xmlns:a16="http://schemas.microsoft.com/office/drawing/2014/main" id="{279C5C3D-A9A2-434F-8A11-623E37EE29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4400550"/>
            <a:ext cx="4286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13">
                <a:solidFill>
                  <a:srgbClr val="3F4B56"/>
                </a:solidFill>
              </a:defRPr>
            </a:pPr>
            <a:r>
              <a:rPr sz="1313">
                <a:solidFill>
                  <a:srgbClr val="3F4B56"/>
                </a:solidFill>
              </a:rPr>
              <a:t>地图日记、城市和心情记录</a:t>
            </a:r>
          </a:p>
        </p:txBody>
      </p:sp>
      <p:sp>
        <p:nvSpPr>
          <p:cNvPr id="15" name="function-04-2">
            <a:extLst xmlns:a="http://schemas.openxmlformats.org/drawingml/2006/main">
              <a:ext uri="{FF2B5EF4-FFF2-40B4-BE49-F238E27FC236}">
                <a16:creationId xmlns:a16="http://schemas.microsoft.com/office/drawing/2014/main" id="{FEE2A199-DADC-4E5D-B6BD-AC1D8BC215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029200"/>
            <a:ext cx="4000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F4B22"/>
                </a:solidFill>
              </a:defRPr>
            </a:pPr>
            <a:r>
              <a:rPr sz="1125" b="1">
                <a:solidFill>
                  <a:srgbClr val="FF4B22"/>
                </a:solidFill>
              </a:rPr>
              <a:t>03</a:t>
            </a:r>
          </a:p>
        </p:txBody>
      </p:sp>
      <p:sp>
        <p:nvSpPr>
          <p:cNvPr id="16" name="function-copy-04-2">
            <a:extLst xmlns:a="http://schemas.openxmlformats.org/drawingml/2006/main">
              <a:ext uri="{FF2B5EF4-FFF2-40B4-BE49-F238E27FC236}">
                <a16:creationId xmlns:a16="http://schemas.microsoft.com/office/drawing/2014/main" id="{02D7AF9F-67AD-4185-93FB-6BB49E792C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4943475"/>
            <a:ext cx="4286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13">
                <a:solidFill>
                  <a:srgbClr val="3F4B56"/>
                </a:solidFill>
              </a:defRPr>
            </a:pPr>
            <a:r>
              <a:rPr sz="1313">
                <a:solidFill>
                  <a:srgbClr val="3F4B56"/>
                </a:solidFill>
              </a:rPr>
              <a:t>AI 跑步分析、问答与训练计划</a:t>
            </a:r>
          </a:p>
        </p:txBody>
      </p:sp>
      <p:sp>
        <p:nvSpPr>
          <p:cNvPr id="17" name="function-04-3">
            <a:extLst xmlns:a="http://schemas.openxmlformats.org/drawingml/2006/main">
              <a:ext uri="{FF2B5EF4-FFF2-40B4-BE49-F238E27FC236}">
                <a16:creationId xmlns:a16="http://schemas.microsoft.com/office/drawing/2014/main" id="{E45D61D1-3831-40AF-A699-A101A8EAB2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572125"/>
            <a:ext cx="4000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F4B22"/>
                </a:solidFill>
              </a:defRPr>
            </a:pPr>
            <a:r>
              <a:rPr sz="1125" b="1">
                <a:solidFill>
                  <a:srgbClr val="FF4B22"/>
                </a:solidFill>
              </a:rPr>
              <a:t>04</a:t>
            </a:r>
          </a:p>
        </p:txBody>
      </p:sp>
      <p:sp>
        <p:nvSpPr>
          <p:cNvPr id="18" name="function-copy-04-3">
            <a:extLst xmlns:a="http://schemas.openxmlformats.org/drawingml/2006/main">
              <a:ext uri="{FF2B5EF4-FFF2-40B4-BE49-F238E27FC236}">
                <a16:creationId xmlns:a16="http://schemas.microsoft.com/office/drawing/2014/main" id="{B1F1D33C-8033-452F-81FC-8E26ADC838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5486400"/>
            <a:ext cx="4286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13">
                <a:solidFill>
                  <a:srgbClr val="3F4B56"/>
                </a:solidFill>
              </a:defRPr>
            </a:pPr>
            <a:r>
              <a:rPr sz="1313">
                <a:solidFill>
                  <a:srgbClr val="3F4B56"/>
                </a:solidFill>
              </a:rPr>
              <a:t>历史数据迁移、分享卡与跑量活动</a:t>
            </a:r>
          </a:p>
        </p:txBody>
      </p:sp>
      <p:sp>
        <p:nvSpPr>
          <p:cNvPr id="19" name="analysis-label-04-0">
            <a:extLst xmlns:a="http://schemas.openxmlformats.org/drawingml/2006/main">
              <a:ext uri="{FF2B5EF4-FFF2-40B4-BE49-F238E27FC236}">
                <a16:creationId xmlns:a16="http://schemas.microsoft.com/office/drawing/2014/main" id="{995411C9-8AB8-46D7-AF64-967E4585AC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3476625"/>
            <a:ext cx="1047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4B5966"/>
                </a:solidFill>
              </a:defRPr>
            </a:pPr>
            <a:r>
              <a:rPr sz="1275" b="1">
                <a:solidFill>
                  <a:srgbClr val="4B5966"/>
                </a:solidFill>
              </a:rPr>
              <a:t>产品亮点</a:t>
            </a:r>
          </a:p>
        </p:txBody>
      </p:sp>
      <p:sp>
        <p:nvSpPr>
          <p:cNvPr id="20" name="analysis-copy-04-0">
            <a:extLst xmlns:a="http://schemas.openxmlformats.org/drawingml/2006/main">
              <a:ext uri="{FF2B5EF4-FFF2-40B4-BE49-F238E27FC236}">
                <a16:creationId xmlns:a16="http://schemas.microsoft.com/office/drawing/2014/main" id="{8BEAC03F-E176-4375-821F-928E79F4D8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3438525"/>
            <a:ext cx="53149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15">
                <a:solidFill>
                  <a:srgbClr val="384550"/>
                </a:solidFill>
              </a:defRPr>
            </a:pPr>
            <a:r>
              <a:rPr sz="1215">
                <a:solidFill>
                  <a:srgbClr val="384550"/>
                </a:solidFill>
              </a:rPr>
              <a:t>极简、无广告感和高审美形成差异；地图日记赋予数据情绪价值；AI 洞察开始展示分析过程。</a:t>
            </a:r>
          </a:p>
        </p:txBody>
      </p:sp>
      <p:sp>
        <p:nvSpPr>
          <p:cNvPr id="21" name="analysis-rule-04-1">
            <a:extLst xmlns:a="http://schemas.openxmlformats.org/drawingml/2006/main">
              <a:ext uri="{FF2B5EF4-FFF2-40B4-BE49-F238E27FC236}">
                <a16:creationId xmlns:a16="http://schemas.microsoft.com/office/drawing/2014/main" id="{DA85B609-C3E0-41B4-B4E7-9D603A23C5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4143375"/>
            <a:ext cx="64579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1E5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analysis-label-04-1">
            <a:extLst xmlns:a="http://schemas.openxmlformats.org/drawingml/2006/main">
              <a:ext uri="{FF2B5EF4-FFF2-40B4-BE49-F238E27FC236}">
                <a16:creationId xmlns:a16="http://schemas.microsoft.com/office/drawing/2014/main" id="{75203E5B-41B5-44C6-94FC-87C71B0556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4200525"/>
            <a:ext cx="1047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4B5966"/>
                </a:solidFill>
              </a:defRPr>
            </a:pPr>
            <a:r>
              <a:rPr sz="1275" b="1">
                <a:solidFill>
                  <a:srgbClr val="4B5966"/>
                </a:solidFill>
              </a:rPr>
              <a:t>值得借鉴</a:t>
            </a:r>
          </a:p>
        </p:txBody>
      </p:sp>
      <p:sp>
        <p:nvSpPr>
          <p:cNvPr id="23" name="analysis-copy-04-1">
            <a:extLst xmlns:a="http://schemas.openxmlformats.org/drawingml/2006/main">
              <a:ext uri="{FF2B5EF4-FFF2-40B4-BE49-F238E27FC236}">
                <a16:creationId xmlns:a16="http://schemas.microsoft.com/office/drawing/2014/main" id="{D941F99A-A771-4E52-890A-1A804FFFD2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4162425"/>
            <a:ext cx="53149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15">
                <a:solidFill>
                  <a:srgbClr val="384550"/>
                </a:solidFill>
              </a:defRPr>
            </a:pPr>
            <a:r>
              <a:rPr sz="1215">
                <a:solidFill>
                  <a:srgbClr val="384550"/>
                </a:solidFill>
              </a:rPr>
              <a:t>首页保持极简；把历史训练转为长期档案；AI 结论展示依据；数据迁移降低换用成本。</a:t>
            </a:r>
          </a:p>
        </p:txBody>
      </p:sp>
      <p:sp>
        <p:nvSpPr>
          <p:cNvPr id="24" name="analysis-rule-04-2">
            <a:extLst xmlns:a="http://schemas.openxmlformats.org/drawingml/2006/main">
              <a:ext uri="{FF2B5EF4-FFF2-40B4-BE49-F238E27FC236}">
                <a16:creationId xmlns:a16="http://schemas.microsoft.com/office/drawing/2014/main" id="{F3CBE744-50D8-4143-A85A-FFCD5A7F01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4867275"/>
            <a:ext cx="64579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1E5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analysis-label-04-2">
            <a:extLst xmlns:a="http://schemas.openxmlformats.org/drawingml/2006/main">
              <a:ext uri="{FF2B5EF4-FFF2-40B4-BE49-F238E27FC236}">
                <a16:creationId xmlns:a16="http://schemas.microsoft.com/office/drawing/2014/main" id="{0B7365FC-55A8-4899-8EE3-C683DFD4C7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4924425"/>
            <a:ext cx="1047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4720"/>
                </a:solidFill>
              </a:defRPr>
            </a:pPr>
            <a:r>
              <a:rPr sz="1275" b="1">
                <a:solidFill>
                  <a:srgbClr val="D94720"/>
                </a:solidFill>
              </a:rPr>
              <a:t>升级方向</a:t>
            </a:r>
          </a:p>
        </p:txBody>
      </p:sp>
      <p:sp>
        <p:nvSpPr>
          <p:cNvPr id="26" name="analysis-copy-04-2">
            <a:extLst xmlns:a="http://schemas.openxmlformats.org/drawingml/2006/main">
              <a:ext uri="{FF2B5EF4-FFF2-40B4-BE49-F238E27FC236}">
                <a16:creationId xmlns:a16="http://schemas.microsoft.com/office/drawing/2014/main" id="{08CCFABE-9011-4B6D-BC73-9ECC683845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4886325"/>
            <a:ext cx="53149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15">
                <a:solidFill>
                  <a:srgbClr val="384550"/>
                </a:solidFill>
              </a:defRPr>
            </a:pPr>
            <a:r>
              <a:rPr sz="1215">
                <a:solidFill>
                  <a:srgbClr val="384550"/>
                </a:solidFill>
              </a:rPr>
              <a:t>把“好看＋懂我”升级为“改变下一步行为”：洞察必须关联训练、补给或恢复动作，并验证效果。</a:t>
            </a:r>
          </a:p>
        </p:txBody>
      </p:sp>
      <p:sp>
        <p:nvSpPr>
          <p:cNvPr id="27" name="analysis-rule-04-3">
            <a:extLst xmlns:a="http://schemas.openxmlformats.org/drawingml/2006/main">
              <a:ext uri="{FF2B5EF4-FFF2-40B4-BE49-F238E27FC236}">
                <a16:creationId xmlns:a16="http://schemas.microsoft.com/office/drawing/2014/main" id="{AF2D2DFE-4D9A-44FD-84BE-B074455C3F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5591175"/>
            <a:ext cx="64579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1E5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analysis-label-04-3">
            <a:extLst xmlns:a="http://schemas.openxmlformats.org/drawingml/2006/main">
              <a:ext uri="{FF2B5EF4-FFF2-40B4-BE49-F238E27FC236}">
                <a16:creationId xmlns:a16="http://schemas.microsoft.com/office/drawing/2014/main" id="{75891DBF-B6E3-4E6C-9A7A-88B03CC90D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5648325"/>
            <a:ext cx="1047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4B5966"/>
                </a:solidFill>
              </a:defRPr>
            </a:pPr>
            <a:r>
              <a:rPr sz="1275" b="1">
                <a:solidFill>
                  <a:srgbClr val="4B5966"/>
                </a:solidFill>
              </a:rPr>
              <a:t>主要缺点</a:t>
            </a:r>
          </a:p>
        </p:txBody>
      </p:sp>
      <p:sp>
        <p:nvSpPr>
          <p:cNvPr id="29" name="analysis-copy-04-3">
            <a:extLst xmlns:a="http://schemas.openxmlformats.org/drawingml/2006/main">
              <a:ext uri="{FF2B5EF4-FFF2-40B4-BE49-F238E27FC236}">
                <a16:creationId xmlns:a16="http://schemas.microsoft.com/office/drawing/2014/main" id="{2E8AA148-73EA-441F-9021-E256E51C65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5610225"/>
            <a:ext cx="53149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15">
                <a:solidFill>
                  <a:srgbClr val="384550"/>
                </a:solidFill>
              </a:defRPr>
            </a:pPr>
            <a:r>
              <a:rPr sz="1215">
                <a:solidFill>
                  <a:srgbClr val="384550"/>
                </a:solidFill>
              </a:rPr>
              <a:t>训练计划仍在迭代，营养偏问答而非执行闭环；仅 iPhone；专业可信度与商业模式仍待验证。</a:t>
            </a:r>
          </a:p>
        </p:txBody>
      </p:sp>
      <p:sp>
        <p:nvSpPr>
          <p:cNvPr id="30" name="analysis-rule-04-4">
            <a:extLst xmlns:a="http://schemas.openxmlformats.org/drawingml/2006/main">
              <a:ext uri="{FF2B5EF4-FFF2-40B4-BE49-F238E27FC236}">
                <a16:creationId xmlns:a16="http://schemas.microsoft.com/office/drawing/2014/main" id="{AEB5D554-C070-4DC9-B8C2-17B08353AD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6315075"/>
            <a:ext cx="64579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1E5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analysis-label-04-4">
            <a:extLst xmlns:a="http://schemas.openxmlformats.org/drawingml/2006/main">
              <a:ext uri="{FF2B5EF4-FFF2-40B4-BE49-F238E27FC236}">
                <a16:creationId xmlns:a16="http://schemas.microsoft.com/office/drawing/2014/main" id="{ECDEE649-E795-400A-BBE6-2BA23D622A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6372225"/>
            <a:ext cx="1047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4B5966"/>
                </a:solidFill>
              </a:defRPr>
            </a:pPr>
            <a:r>
              <a:rPr sz="1275" b="1">
                <a:solidFill>
                  <a:srgbClr val="4B5966"/>
                </a:solidFill>
              </a:rPr>
              <a:t>变现模式</a:t>
            </a:r>
          </a:p>
        </p:txBody>
      </p:sp>
      <p:sp>
        <p:nvSpPr>
          <p:cNvPr id="32" name="analysis-copy-04-4">
            <a:extLst xmlns:a="http://schemas.openxmlformats.org/drawingml/2006/main">
              <a:ext uri="{FF2B5EF4-FFF2-40B4-BE49-F238E27FC236}">
                <a16:creationId xmlns:a16="http://schemas.microsoft.com/office/drawing/2014/main" id="{9D193AD6-603C-4B84-AC72-32754CDE7A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6334125"/>
            <a:ext cx="53149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15">
                <a:solidFill>
                  <a:srgbClr val="384550"/>
                </a:solidFill>
              </a:defRPr>
            </a:pPr>
            <a:r>
              <a:rPr sz="1215">
                <a:solidFill>
                  <a:srgbClr val="384550"/>
                </a:solidFill>
              </a:rPr>
              <a:t>当前中国 App Store 显示免费；未来会员或 AI 高级能力变现仍待验证。</a:t>
            </a:r>
          </a:p>
        </p:txBody>
      </p:sp>
    </p:spTree>
    <p:extLst>
      <p:ext uri="{BB962C8B-B14F-4D97-AF65-F5344CB8AC3E}">
        <p14:creationId xmlns:p14="http://schemas.microsoft.com/office/powerpoint/2010/main" val="1279387112"/>
      </p:ext>
    </p:extLst>
  </p:cSld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3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3a16627169f42b0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5240000" cy="8572500"/>
          </a:xfrm>
          <a:prstGeom xmlns:a="http://schemas.openxmlformats.org/drawingml/2006/main" prst="rect">
            <a:avLst/>
          </a:prstGeom>
        </p:spPr>
      </p:pic>
      <p:sp>
        <p:nvSpPr>
          <p:cNvPr id="2" name="reading-surface-05">
            <a:extLst xmlns:a="http://schemas.openxmlformats.org/drawingml/2006/main">
              <a:ext uri="{FF2B5EF4-FFF2-40B4-BE49-F238E27FC236}">
                <a16:creationId xmlns:a16="http://schemas.microsoft.com/office/drawing/2014/main" id="{D1E821B2-3C55-45D0-97AB-1D8414F744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600200"/>
            <a:ext cx="12954000" cy="5810250"/>
          </a:xfrm>
          <a:prstGeom xmlns:a="http://schemas.openxmlformats.org/drawingml/2006/main" prst="roundRect">
            <a:avLst>
              <a:gd name="adj" fmla="val 262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5E9EE"/>
            </a:solidFill>
            <a:prstDash val="solid"/>
          </a:ln>
        </p:spPr>
      </p:sp>
      <p:sp>
        <p:nvSpPr>
          <p:cNvPr id="3" name="index-05">
            <a:extLst xmlns:a="http://schemas.openxmlformats.org/drawingml/2006/main">
              <a:ext uri="{FF2B5EF4-FFF2-40B4-BE49-F238E27FC236}">
                <a16:creationId xmlns:a16="http://schemas.microsoft.com/office/drawing/2014/main" id="{49C8854A-33AF-487B-9B0B-3C06B8379B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1847850"/>
            <a:ext cx="6858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FF4B22"/>
                </a:solidFill>
              </a:defRPr>
            </a:pPr>
            <a:r>
              <a:rPr sz="2250" b="1">
                <a:solidFill>
                  <a:srgbClr val="FF4B22"/>
                </a:solidFill>
              </a:rPr>
              <a:t>05</a:t>
            </a:r>
          </a:p>
        </p:txBody>
      </p:sp>
      <p:sp>
        <p:nvSpPr>
          <p:cNvPr id="4" name="title-05">
            <a:extLst xmlns:a="http://schemas.openxmlformats.org/drawingml/2006/main">
              <a:ext uri="{FF2B5EF4-FFF2-40B4-BE49-F238E27FC236}">
                <a16:creationId xmlns:a16="http://schemas.microsoft.com/office/drawing/2014/main" id="{866C8767-35C8-4352-A8B7-2B07A52740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62200" y="1752600"/>
            <a:ext cx="5048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202A35"/>
                </a:solidFill>
              </a:defRPr>
            </a:pPr>
            <a:r>
              <a:rPr sz="2850" b="1">
                <a:solidFill>
                  <a:srgbClr val="202A35"/>
                </a:solidFill>
              </a:rPr>
              <a:t>PaceMate</a:t>
            </a:r>
          </a:p>
        </p:txBody>
      </p:sp>
      <p:sp>
        <p:nvSpPr>
          <p:cNvPr id="5" name="category-05">
            <a:extLst xmlns:a="http://schemas.openxmlformats.org/drawingml/2006/main">
              <a:ext uri="{FF2B5EF4-FFF2-40B4-BE49-F238E27FC236}">
                <a16:creationId xmlns:a16="http://schemas.microsoft.com/office/drawing/2014/main" id="{1171FF9C-20C1-47FE-B925-394EE05406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62200" y="2247900"/>
            <a:ext cx="5715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7C8793"/>
                </a:solidFill>
              </a:defRPr>
            </a:pPr>
            <a:r>
              <a:rPr sz="1125" b="1">
                <a:solidFill>
                  <a:srgbClr val="7C8793"/>
                </a:solidFill>
              </a:rPr>
              <a:t>AI 跑步教练  ·  PACEMATE</a:t>
            </a:r>
          </a:p>
        </p:txBody>
      </p:sp>
      <p:sp>
        <p:nvSpPr>
          <p:cNvPr id="6" name="accent-05">
            <a:extLst xmlns:a="http://schemas.openxmlformats.org/drawingml/2006/main">
              <a:ext uri="{FF2B5EF4-FFF2-40B4-BE49-F238E27FC236}">
                <a16:creationId xmlns:a16="http://schemas.microsoft.com/office/drawing/2014/main" id="{DB9D69D3-E7ED-41AF-843B-5DBF231A3B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2609850"/>
            <a:ext cx="8191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2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position-label-05">
            <a:extLst xmlns:a="http://schemas.openxmlformats.org/drawingml/2006/main">
              <a:ext uri="{FF2B5EF4-FFF2-40B4-BE49-F238E27FC236}">
                <a16:creationId xmlns:a16="http://schemas.microsoft.com/office/drawing/2014/main" id="{A5AB3039-E252-48D4-AB8F-4E68DB4D70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2838450"/>
            <a:ext cx="1143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4720"/>
                </a:solidFill>
              </a:defRPr>
            </a:pPr>
            <a:r>
              <a:rPr sz="1275" b="1">
                <a:solidFill>
                  <a:srgbClr val="D94720"/>
                </a:solidFill>
              </a:rPr>
              <a:t>产品定位</a:t>
            </a:r>
          </a:p>
        </p:txBody>
      </p:sp>
      <p:sp>
        <p:nvSpPr>
          <p:cNvPr id="8" name="position-05">
            <a:extLst xmlns:a="http://schemas.openxmlformats.org/drawingml/2006/main">
              <a:ext uri="{FF2B5EF4-FFF2-40B4-BE49-F238E27FC236}">
                <a16:creationId xmlns:a16="http://schemas.microsoft.com/office/drawing/2014/main" id="{6D6515B6-E0A2-4EA6-AFC3-B50E070D27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00350" y="2762250"/>
            <a:ext cx="10572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293540"/>
                </a:solidFill>
              </a:defRPr>
            </a:pPr>
            <a:r>
              <a:rPr sz="1500" b="1">
                <a:solidFill>
                  <a:srgbClr val="293540"/>
                </a:solidFill>
              </a:rPr>
              <a:t>用 AI 对话连接计划、手表执行、跑后反馈与动态调整。</a:t>
            </a:r>
          </a:p>
        </p:txBody>
      </p:sp>
      <p:sp>
        <p:nvSpPr>
          <p:cNvPr id="9" name="position-rule-05">
            <a:extLst xmlns:a="http://schemas.openxmlformats.org/drawingml/2006/main">
              <a:ext uri="{FF2B5EF4-FFF2-40B4-BE49-F238E27FC236}">
                <a16:creationId xmlns:a16="http://schemas.microsoft.com/office/drawing/2014/main" id="{188537F3-93C4-452F-8061-CE5B11A11F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3276600"/>
            <a:ext cx="11734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EE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function-label-05">
            <a:extLst xmlns:a="http://schemas.openxmlformats.org/drawingml/2006/main">
              <a:ext uri="{FF2B5EF4-FFF2-40B4-BE49-F238E27FC236}">
                <a16:creationId xmlns:a16="http://schemas.microsoft.com/office/drawing/2014/main" id="{88D96AF9-7BB5-458E-B52A-A4CD22D5CA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3476625"/>
            <a:ext cx="1714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202A35"/>
                </a:solidFill>
              </a:defRPr>
            </a:pPr>
            <a:r>
              <a:rPr sz="1575" b="1">
                <a:solidFill>
                  <a:srgbClr val="202A35"/>
                </a:solidFill>
              </a:rPr>
              <a:t>核心功能</a:t>
            </a:r>
          </a:p>
        </p:txBody>
      </p:sp>
      <p:sp>
        <p:nvSpPr>
          <p:cNvPr id="11" name="function-05-0">
            <a:extLst xmlns:a="http://schemas.openxmlformats.org/drawingml/2006/main">
              <a:ext uri="{FF2B5EF4-FFF2-40B4-BE49-F238E27FC236}">
                <a16:creationId xmlns:a16="http://schemas.microsoft.com/office/drawing/2014/main" id="{35479709-7FCF-40F6-B70E-A598857A8E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3943350"/>
            <a:ext cx="4000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F4B22"/>
                </a:solidFill>
              </a:defRPr>
            </a:pPr>
            <a:r>
              <a:rPr sz="1125" b="1">
                <a:solidFill>
                  <a:srgbClr val="FF4B22"/>
                </a:solidFill>
              </a:rPr>
              <a:t>01</a:t>
            </a:r>
          </a:p>
        </p:txBody>
      </p:sp>
      <p:sp>
        <p:nvSpPr>
          <p:cNvPr id="12" name="function-copy-05-0">
            <a:extLst xmlns:a="http://schemas.openxmlformats.org/drawingml/2006/main">
              <a:ext uri="{FF2B5EF4-FFF2-40B4-BE49-F238E27FC236}">
                <a16:creationId xmlns:a16="http://schemas.microsoft.com/office/drawing/2014/main" id="{F130BB38-ABE2-441F-9BFD-BC53E02A19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3857625"/>
            <a:ext cx="4286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13">
                <a:solidFill>
                  <a:srgbClr val="3F4B56"/>
                </a:solidFill>
              </a:defRPr>
            </a:pPr>
            <a:r>
              <a:rPr sz="1313">
                <a:solidFill>
                  <a:srgbClr val="3F4B56"/>
                </a:solidFill>
              </a:rPr>
              <a:t>10K／半马／全马个性计划</a:t>
            </a:r>
          </a:p>
        </p:txBody>
      </p:sp>
      <p:sp>
        <p:nvSpPr>
          <p:cNvPr id="13" name="function-05-1">
            <a:extLst xmlns:a="http://schemas.openxmlformats.org/drawingml/2006/main">
              <a:ext uri="{FF2B5EF4-FFF2-40B4-BE49-F238E27FC236}">
                <a16:creationId xmlns:a16="http://schemas.microsoft.com/office/drawing/2014/main" id="{00D32BCE-27B7-40C0-8D94-6A97EE4219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4486275"/>
            <a:ext cx="4000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F4B22"/>
                </a:solidFill>
              </a:defRPr>
            </a:pPr>
            <a:r>
              <a:rPr sz="1125" b="1">
                <a:solidFill>
                  <a:srgbClr val="FF4B22"/>
                </a:solidFill>
              </a:rPr>
              <a:t>02</a:t>
            </a:r>
          </a:p>
        </p:txBody>
      </p:sp>
      <p:sp>
        <p:nvSpPr>
          <p:cNvPr id="14" name="function-copy-05-1">
            <a:extLst xmlns:a="http://schemas.openxmlformats.org/drawingml/2006/main">
              <a:ext uri="{FF2B5EF4-FFF2-40B4-BE49-F238E27FC236}">
                <a16:creationId xmlns:a16="http://schemas.microsoft.com/office/drawing/2014/main" id="{4D02F076-57BC-4110-AA45-375E02B7FE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4400550"/>
            <a:ext cx="4286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13">
                <a:solidFill>
                  <a:srgbClr val="3F4B56"/>
                </a:solidFill>
              </a:defRPr>
            </a:pPr>
            <a:r>
              <a:rPr sz="1313">
                <a:solidFill>
                  <a:srgbClr val="3F4B56"/>
                </a:solidFill>
              </a:rPr>
              <a:t>计划调整、手表同步与跟练</a:t>
            </a:r>
          </a:p>
        </p:txBody>
      </p:sp>
      <p:sp>
        <p:nvSpPr>
          <p:cNvPr id="15" name="function-05-2">
            <a:extLst xmlns:a="http://schemas.openxmlformats.org/drawingml/2006/main">
              <a:ext uri="{FF2B5EF4-FFF2-40B4-BE49-F238E27FC236}">
                <a16:creationId xmlns:a16="http://schemas.microsoft.com/office/drawing/2014/main" id="{16475E65-77DB-459A-8464-8635CCC236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029200"/>
            <a:ext cx="4000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F4B22"/>
                </a:solidFill>
              </a:defRPr>
            </a:pPr>
            <a:r>
              <a:rPr sz="1125" b="1">
                <a:solidFill>
                  <a:srgbClr val="FF4B22"/>
                </a:solidFill>
              </a:rPr>
              <a:t>03</a:t>
            </a:r>
          </a:p>
        </p:txBody>
      </p:sp>
      <p:sp>
        <p:nvSpPr>
          <p:cNvPr id="16" name="function-copy-05-2">
            <a:extLst xmlns:a="http://schemas.openxmlformats.org/drawingml/2006/main">
              <a:ext uri="{FF2B5EF4-FFF2-40B4-BE49-F238E27FC236}">
                <a16:creationId xmlns:a16="http://schemas.microsoft.com/office/drawing/2014/main" id="{10FF87FE-4413-41FC-B376-524490B183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4943475"/>
            <a:ext cx="4286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13">
                <a:solidFill>
                  <a:srgbClr val="3F4B56"/>
                </a:solidFill>
              </a:defRPr>
            </a:pPr>
            <a:r>
              <a:rPr sz="1313">
                <a:solidFill>
                  <a:srgbClr val="3F4B56"/>
                </a:solidFill>
              </a:rPr>
              <a:t>跑后分析与身体状态反馈</a:t>
            </a:r>
          </a:p>
        </p:txBody>
      </p:sp>
      <p:sp>
        <p:nvSpPr>
          <p:cNvPr id="17" name="function-05-3">
            <a:extLst xmlns:a="http://schemas.openxmlformats.org/drawingml/2006/main">
              <a:ext uri="{FF2B5EF4-FFF2-40B4-BE49-F238E27FC236}">
                <a16:creationId xmlns:a16="http://schemas.microsoft.com/office/drawing/2014/main" id="{B6B83A1E-F1A3-409C-8CE5-E056840154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572125"/>
            <a:ext cx="4000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F4B22"/>
                </a:solidFill>
              </a:defRPr>
            </a:pPr>
            <a:r>
              <a:rPr sz="1125" b="1">
                <a:solidFill>
                  <a:srgbClr val="FF4B22"/>
                </a:solidFill>
              </a:rPr>
              <a:t>04</a:t>
            </a:r>
          </a:p>
        </p:txBody>
      </p:sp>
      <p:sp>
        <p:nvSpPr>
          <p:cNvPr id="18" name="function-copy-05-3">
            <a:extLst xmlns:a="http://schemas.openxmlformats.org/drawingml/2006/main">
              <a:ext uri="{FF2B5EF4-FFF2-40B4-BE49-F238E27FC236}">
                <a16:creationId xmlns:a16="http://schemas.microsoft.com/office/drawing/2014/main" id="{00BA609C-B2DE-4485-B3E4-92654BAF20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5486400"/>
            <a:ext cx="4286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13">
                <a:solidFill>
                  <a:srgbClr val="3F4B56"/>
                </a:solidFill>
              </a:defRPr>
            </a:pPr>
            <a:r>
              <a:rPr sz="1313">
                <a:solidFill>
                  <a:srgbClr val="3F4B56"/>
                </a:solidFill>
              </a:rPr>
              <a:t>拍照饮食分析与跑者力量训练</a:t>
            </a:r>
          </a:p>
        </p:txBody>
      </p:sp>
      <p:sp>
        <p:nvSpPr>
          <p:cNvPr id="19" name="analysis-label-05-0">
            <a:extLst xmlns:a="http://schemas.openxmlformats.org/drawingml/2006/main">
              <a:ext uri="{FF2B5EF4-FFF2-40B4-BE49-F238E27FC236}">
                <a16:creationId xmlns:a16="http://schemas.microsoft.com/office/drawing/2014/main" id="{3BDAD157-0F54-46CD-95A7-D1A57943A1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3476625"/>
            <a:ext cx="1047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4B5966"/>
                </a:solidFill>
              </a:defRPr>
            </a:pPr>
            <a:r>
              <a:rPr sz="1275" b="1">
                <a:solidFill>
                  <a:srgbClr val="4B5966"/>
                </a:solidFill>
              </a:rPr>
              <a:t>产品亮点</a:t>
            </a:r>
          </a:p>
        </p:txBody>
      </p:sp>
      <p:sp>
        <p:nvSpPr>
          <p:cNvPr id="20" name="analysis-copy-05-0">
            <a:extLst xmlns:a="http://schemas.openxmlformats.org/drawingml/2006/main">
              <a:ext uri="{FF2B5EF4-FFF2-40B4-BE49-F238E27FC236}">
                <a16:creationId xmlns:a16="http://schemas.microsoft.com/office/drawing/2014/main" id="{FF50E368-AABF-4292-8ACB-B142CE4916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3438525"/>
            <a:ext cx="53149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15">
                <a:solidFill>
                  <a:srgbClr val="384550"/>
                </a:solidFill>
              </a:defRPr>
            </a:pPr>
            <a:r>
              <a:rPr sz="1215">
                <a:solidFill>
                  <a:srgbClr val="384550"/>
                </a:solidFill>
              </a:rPr>
              <a:t>已形成“计划—执行—回传—反馈—调整”的训练闭环，跑步、力量和营养共享同一教练上下文。</a:t>
            </a:r>
          </a:p>
        </p:txBody>
      </p:sp>
      <p:sp>
        <p:nvSpPr>
          <p:cNvPr id="21" name="analysis-rule-05-1">
            <a:extLst xmlns:a="http://schemas.openxmlformats.org/drawingml/2006/main">
              <a:ext uri="{FF2B5EF4-FFF2-40B4-BE49-F238E27FC236}">
                <a16:creationId xmlns:a16="http://schemas.microsoft.com/office/drawing/2014/main" id="{333127F3-FA44-48C9-9A3B-AB3BBD1002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4143375"/>
            <a:ext cx="64579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1E5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analysis-label-05-1">
            <a:extLst xmlns:a="http://schemas.openxmlformats.org/drawingml/2006/main">
              <a:ext uri="{FF2B5EF4-FFF2-40B4-BE49-F238E27FC236}">
                <a16:creationId xmlns:a16="http://schemas.microsoft.com/office/drawing/2014/main" id="{688F915C-2451-40EC-8BF0-C9754B62BC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4200525"/>
            <a:ext cx="1047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4B5966"/>
                </a:solidFill>
              </a:defRPr>
            </a:pPr>
            <a:r>
              <a:rPr sz="1275" b="1">
                <a:solidFill>
                  <a:srgbClr val="4B5966"/>
                </a:solidFill>
              </a:rPr>
              <a:t>值得借鉴</a:t>
            </a:r>
          </a:p>
        </p:txBody>
      </p:sp>
      <p:sp>
        <p:nvSpPr>
          <p:cNvPr id="23" name="analysis-copy-05-1">
            <a:extLst xmlns:a="http://schemas.openxmlformats.org/drawingml/2006/main">
              <a:ext uri="{FF2B5EF4-FFF2-40B4-BE49-F238E27FC236}">
                <a16:creationId xmlns:a16="http://schemas.microsoft.com/office/drawing/2014/main" id="{D17CF222-049A-4E33-AFE5-9106582D1A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4162425"/>
            <a:ext cx="53149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15">
                <a:solidFill>
                  <a:srgbClr val="384550"/>
                </a:solidFill>
              </a:defRPr>
            </a:pPr>
            <a:r>
              <a:rPr sz="1215">
                <a:solidFill>
                  <a:srgbClr val="384550"/>
                </a:solidFill>
              </a:rPr>
              <a:t>计划直接下发手表；临时变化通过对话改计划；跑后判断完成质量并修改后续安排。</a:t>
            </a:r>
          </a:p>
        </p:txBody>
      </p:sp>
      <p:sp>
        <p:nvSpPr>
          <p:cNvPr id="24" name="analysis-rule-05-2">
            <a:extLst xmlns:a="http://schemas.openxmlformats.org/drawingml/2006/main">
              <a:ext uri="{FF2B5EF4-FFF2-40B4-BE49-F238E27FC236}">
                <a16:creationId xmlns:a16="http://schemas.microsoft.com/office/drawing/2014/main" id="{B8AF9CE2-CB96-4FF0-AE35-B93AF5D847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4867275"/>
            <a:ext cx="64579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1E5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analysis-label-05-2">
            <a:extLst xmlns:a="http://schemas.openxmlformats.org/drawingml/2006/main">
              <a:ext uri="{FF2B5EF4-FFF2-40B4-BE49-F238E27FC236}">
                <a16:creationId xmlns:a16="http://schemas.microsoft.com/office/drawing/2014/main" id="{DDF16D9D-B126-4A46-8EF9-4A5A376D99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4924425"/>
            <a:ext cx="1047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4720"/>
                </a:solidFill>
              </a:defRPr>
            </a:pPr>
            <a:r>
              <a:rPr sz="1275" b="1">
                <a:solidFill>
                  <a:srgbClr val="D94720"/>
                </a:solidFill>
              </a:rPr>
              <a:t>升级方向</a:t>
            </a:r>
          </a:p>
        </p:txBody>
      </p:sp>
      <p:sp>
        <p:nvSpPr>
          <p:cNvPr id="26" name="analysis-copy-05-2">
            <a:extLst xmlns:a="http://schemas.openxmlformats.org/drawingml/2006/main">
              <a:ext uri="{FF2B5EF4-FFF2-40B4-BE49-F238E27FC236}">
                <a16:creationId xmlns:a16="http://schemas.microsoft.com/office/drawing/2014/main" id="{5772A3AA-4C91-4548-8294-DA884457C4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4886325"/>
            <a:ext cx="53149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15">
                <a:solidFill>
                  <a:srgbClr val="384550"/>
                </a:solidFill>
              </a:defRPr>
            </a:pPr>
            <a:r>
              <a:rPr sz="1215">
                <a:solidFill>
                  <a:srgbClr val="384550"/>
                </a:solidFill>
              </a:rPr>
              <a:t>把拍照营养升级为负荷驱动的“目标—建议—实际摄入—胃肠反馈—恢复结果”，补充依据和风险提示。</a:t>
            </a:r>
          </a:p>
        </p:txBody>
      </p:sp>
      <p:sp>
        <p:nvSpPr>
          <p:cNvPr id="27" name="analysis-rule-05-3">
            <a:extLst xmlns:a="http://schemas.openxmlformats.org/drawingml/2006/main">
              <a:ext uri="{FF2B5EF4-FFF2-40B4-BE49-F238E27FC236}">
                <a16:creationId xmlns:a16="http://schemas.microsoft.com/office/drawing/2014/main" id="{4AAF877E-C445-49E5-B5B5-08F08ADB5E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5591175"/>
            <a:ext cx="64579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1E5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analysis-label-05-3">
            <a:extLst xmlns:a="http://schemas.openxmlformats.org/drawingml/2006/main">
              <a:ext uri="{FF2B5EF4-FFF2-40B4-BE49-F238E27FC236}">
                <a16:creationId xmlns:a16="http://schemas.microsoft.com/office/drawing/2014/main" id="{3411BDE8-C939-42B4-A996-12D9F897D9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5648325"/>
            <a:ext cx="1047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4B5966"/>
                </a:solidFill>
              </a:defRPr>
            </a:pPr>
            <a:r>
              <a:rPr sz="1275" b="1">
                <a:solidFill>
                  <a:srgbClr val="4B5966"/>
                </a:solidFill>
              </a:rPr>
              <a:t>主要缺点</a:t>
            </a:r>
          </a:p>
        </p:txBody>
      </p:sp>
      <p:sp>
        <p:nvSpPr>
          <p:cNvPr id="29" name="analysis-copy-05-3">
            <a:extLst xmlns:a="http://schemas.openxmlformats.org/drawingml/2006/main">
              <a:ext uri="{FF2B5EF4-FFF2-40B4-BE49-F238E27FC236}">
                <a16:creationId xmlns:a16="http://schemas.microsoft.com/office/drawing/2014/main" id="{12EEDED0-F2D5-4809-8CA2-4FA711B5F7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5610225"/>
            <a:ext cx="53149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15">
                <a:solidFill>
                  <a:srgbClr val="384550"/>
                </a:solidFill>
              </a:defRPr>
            </a:pPr>
            <a:r>
              <a:rPr sz="1215">
                <a:solidFill>
                  <a:srgbClr val="384550"/>
                </a:solidFill>
              </a:rPr>
              <a:t>产品较新、公开样本少；多能力并行可能导致深度不足；仅 iPhone；AI 证据边界需验证。</a:t>
            </a:r>
          </a:p>
        </p:txBody>
      </p:sp>
      <p:sp>
        <p:nvSpPr>
          <p:cNvPr id="30" name="analysis-rule-05-4">
            <a:extLst xmlns:a="http://schemas.openxmlformats.org/drawingml/2006/main">
              <a:ext uri="{FF2B5EF4-FFF2-40B4-BE49-F238E27FC236}">
                <a16:creationId xmlns:a16="http://schemas.microsoft.com/office/drawing/2014/main" id="{3D24BA52-FFD5-4987-94B7-2E856119F4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6315075"/>
            <a:ext cx="64579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1E5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analysis-label-05-4">
            <a:extLst xmlns:a="http://schemas.openxmlformats.org/drawingml/2006/main">
              <a:ext uri="{FF2B5EF4-FFF2-40B4-BE49-F238E27FC236}">
                <a16:creationId xmlns:a16="http://schemas.microsoft.com/office/drawing/2014/main" id="{BE88DAD4-B292-43AE-A54D-71A45BA005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6372225"/>
            <a:ext cx="1047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4B5966"/>
                </a:solidFill>
              </a:defRPr>
            </a:pPr>
            <a:r>
              <a:rPr sz="1275" b="1">
                <a:solidFill>
                  <a:srgbClr val="4B5966"/>
                </a:solidFill>
              </a:rPr>
              <a:t>变现模式</a:t>
            </a:r>
          </a:p>
        </p:txBody>
      </p:sp>
      <p:sp>
        <p:nvSpPr>
          <p:cNvPr id="32" name="analysis-copy-05-4">
            <a:extLst xmlns:a="http://schemas.openxmlformats.org/drawingml/2006/main">
              <a:ext uri="{FF2B5EF4-FFF2-40B4-BE49-F238E27FC236}">
                <a16:creationId xmlns:a16="http://schemas.microsoft.com/office/drawing/2014/main" id="{C5FC9DC1-B4D5-4143-BF55-5DD3103E39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6334125"/>
            <a:ext cx="53149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15">
                <a:solidFill>
                  <a:srgbClr val="384550"/>
                </a:solidFill>
              </a:defRPr>
            </a:pPr>
            <a:r>
              <a:rPr sz="1215">
                <a:solidFill>
                  <a:srgbClr val="384550"/>
                </a:solidFill>
              </a:rPr>
              <a:t>会员订阅：公开中国 App Store 显示月卡 39 元、半年 199 元、年卡 349 元。</a:t>
            </a:r>
          </a:p>
        </p:txBody>
      </p:sp>
    </p:spTree>
    <p:extLst>
      <p:ext uri="{BB962C8B-B14F-4D97-AF65-F5344CB8AC3E}">
        <p14:creationId xmlns:p14="http://schemas.microsoft.com/office/powerpoint/2010/main" val="24425799"/>
      </p:ext>
    </p:extLst>
  </p:cSld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3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1a4be886d364576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5240000" cy="8572500"/>
          </a:xfrm>
          <a:prstGeom xmlns:a="http://schemas.openxmlformats.org/drawingml/2006/main" prst="rect">
            <a:avLst/>
          </a:prstGeom>
        </p:spPr>
      </p:pic>
      <p:sp>
        <p:nvSpPr>
          <p:cNvPr id="2" name="reading-surface-06">
            <a:extLst xmlns:a="http://schemas.openxmlformats.org/drawingml/2006/main">
              <a:ext uri="{FF2B5EF4-FFF2-40B4-BE49-F238E27FC236}">
                <a16:creationId xmlns:a16="http://schemas.microsoft.com/office/drawing/2014/main" id="{CDD9393A-3EDF-471F-B6DA-7D96E9E959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600200"/>
            <a:ext cx="12954000" cy="5810250"/>
          </a:xfrm>
          <a:prstGeom xmlns:a="http://schemas.openxmlformats.org/drawingml/2006/main" prst="roundRect">
            <a:avLst>
              <a:gd name="adj" fmla="val 262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5E9EE"/>
            </a:solidFill>
            <a:prstDash val="solid"/>
          </a:ln>
        </p:spPr>
      </p:sp>
      <p:sp>
        <p:nvSpPr>
          <p:cNvPr id="3" name="index-06">
            <a:extLst xmlns:a="http://schemas.openxmlformats.org/drawingml/2006/main">
              <a:ext uri="{FF2B5EF4-FFF2-40B4-BE49-F238E27FC236}">
                <a16:creationId xmlns:a16="http://schemas.microsoft.com/office/drawing/2014/main" id="{0AA666E6-99F2-4219-9FF8-34FD12C21E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1847850"/>
            <a:ext cx="6858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FF4B22"/>
                </a:solidFill>
              </a:defRPr>
            </a:pPr>
            <a:r>
              <a:rPr sz="2250" b="1">
                <a:solidFill>
                  <a:srgbClr val="FF4B22"/>
                </a:solidFill>
              </a:rPr>
              <a:t>06</a:t>
            </a:r>
          </a:p>
        </p:txBody>
      </p:sp>
      <p:sp>
        <p:nvSpPr>
          <p:cNvPr id="4" name="title-06">
            <a:extLst xmlns:a="http://schemas.openxmlformats.org/drawingml/2006/main">
              <a:ext uri="{FF2B5EF4-FFF2-40B4-BE49-F238E27FC236}">
                <a16:creationId xmlns:a16="http://schemas.microsoft.com/office/drawing/2014/main" id="{B71A6ED8-EF8A-4A66-B8DF-6E86CEADC4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62200" y="1752600"/>
            <a:ext cx="5048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202A35"/>
                </a:solidFill>
              </a:defRPr>
            </a:pPr>
            <a:r>
              <a:rPr sz="2850" b="1">
                <a:solidFill>
                  <a:srgbClr val="202A35"/>
                </a:solidFill>
              </a:rPr>
              <a:t>Saturday</a:t>
            </a:r>
          </a:p>
        </p:txBody>
      </p:sp>
      <p:sp>
        <p:nvSpPr>
          <p:cNvPr id="5" name="category-06">
            <a:extLst xmlns:a="http://schemas.openxmlformats.org/drawingml/2006/main">
              <a:ext uri="{FF2B5EF4-FFF2-40B4-BE49-F238E27FC236}">
                <a16:creationId xmlns:a16="http://schemas.microsoft.com/office/drawing/2014/main" id="{B6303B3C-88E2-4FDC-818B-2C985C4696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62200" y="2247900"/>
            <a:ext cx="5715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7C8793"/>
                </a:solidFill>
              </a:defRPr>
            </a:pPr>
            <a:r>
              <a:rPr sz="1125" b="1">
                <a:solidFill>
                  <a:srgbClr val="7C8793"/>
                </a:solidFill>
              </a:rPr>
              <a:t>耐力营养决策工具  ·  SATURDAY</a:t>
            </a:r>
          </a:p>
        </p:txBody>
      </p:sp>
      <p:sp>
        <p:nvSpPr>
          <p:cNvPr id="6" name="accent-06">
            <a:extLst xmlns:a="http://schemas.openxmlformats.org/drawingml/2006/main">
              <a:ext uri="{FF2B5EF4-FFF2-40B4-BE49-F238E27FC236}">
                <a16:creationId xmlns:a16="http://schemas.microsoft.com/office/drawing/2014/main" id="{7825AD47-318C-4DAC-915D-53138FD2AE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2609850"/>
            <a:ext cx="8191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2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position-label-06">
            <a:extLst xmlns:a="http://schemas.openxmlformats.org/drawingml/2006/main">
              <a:ext uri="{FF2B5EF4-FFF2-40B4-BE49-F238E27FC236}">
                <a16:creationId xmlns:a16="http://schemas.microsoft.com/office/drawing/2014/main" id="{6DB09333-D68B-4C95-BAC0-4A6F4E571B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2838450"/>
            <a:ext cx="1143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4720"/>
                </a:solidFill>
              </a:defRPr>
            </a:pPr>
            <a:r>
              <a:rPr sz="1275" b="1">
                <a:solidFill>
                  <a:srgbClr val="D94720"/>
                </a:solidFill>
              </a:rPr>
              <a:t>产品定位</a:t>
            </a:r>
          </a:p>
        </p:txBody>
      </p:sp>
      <p:sp>
        <p:nvSpPr>
          <p:cNvPr id="8" name="position-06">
            <a:extLst xmlns:a="http://schemas.openxmlformats.org/drawingml/2006/main">
              <a:ext uri="{FF2B5EF4-FFF2-40B4-BE49-F238E27FC236}">
                <a16:creationId xmlns:a16="http://schemas.microsoft.com/office/drawing/2014/main" id="{FD6694E4-A8C5-444A-80AB-2E61B99628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00350" y="2762250"/>
            <a:ext cx="10572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293540"/>
                </a:solidFill>
              </a:defRPr>
            </a:pPr>
            <a:r>
              <a:rPr sz="1500" b="1">
                <a:solidFill>
                  <a:srgbClr val="293540"/>
                </a:solidFill>
              </a:rPr>
              <a:t>针对单次训练或比赛，快速生成可执行的碳水、液体与钠方案。</a:t>
            </a:r>
          </a:p>
        </p:txBody>
      </p:sp>
      <p:sp>
        <p:nvSpPr>
          <p:cNvPr id="9" name="position-rule-06">
            <a:extLst xmlns:a="http://schemas.openxmlformats.org/drawingml/2006/main">
              <a:ext uri="{FF2B5EF4-FFF2-40B4-BE49-F238E27FC236}">
                <a16:creationId xmlns:a16="http://schemas.microsoft.com/office/drawing/2014/main" id="{81E3F463-4618-488A-AC72-7FBDB2F71D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3276600"/>
            <a:ext cx="11734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EE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function-label-06">
            <a:extLst xmlns:a="http://schemas.openxmlformats.org/drawingml/2006/main">
              <a:ext uri="{FF2B5EF4-FFF2-40B4-BE49-F238E27FC236}">
                <a16:creationId xmlns:a16="http://schemas.microsoft.com/office/drawing/2014/main" id="{C8F720B7-D272-43E1-9F95-6F34C1691B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3476625"/>
            <a:ext cx="1714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202A35"/>
                </a:solidFill>
              </a:defRPr>
            </a:pPr>
            <a:r>
              <a:rPr sz="1575" b="1">
                <a:solidFill>
                  <a:srgbClr val="202A35"/>
                </a:solidFill>
              </a:rPr>
              <a:t>核心功能</a:t>
            </a:r>
          </a:p>
        </p:txBody>
      </p:sp>
      <p:sp>
        <p:nvSpPr>
          <p:cNvPr id="11" name="function-06-0">
            <a:extLst xmlns:a="http://schemas.openxmlformats.org/drawingml/2006/main">
              <a:ext uri="{FF2B5EF4-FFF2-40B4-BE49-F238E27FC236}">
                <a16:creationId xmlns:a16="http://schemas.microsoft.com/office/drawing/2014/main" id="{9138FF46-6EF0-460A-8E81-1B7CA3F15E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3943350"/>
            <a:ext cx="4000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F4B22"/>
                </a:solidFill>
              </a:defRPr>
            </a:pPr>
            <a:r>
              <a:rPr sz="1125" b="1">
                <a:solidFill>
                  <a:srgbClr val="FF4B22"/>
                </a:solidFill>
              </a:rPr>
              <a:t>01</a:t>
            </a:r>
          </a:p>
        </p:txBody>
      </p:sp>
      <p:sp>
        <p:nvSpPr>
          <p:cNvPr id="12" name="function-copy-06-0">
            <a:extLst xmlns:a="http://schemas.openxmlformats.org/drawingml/2006/main">
              <a:ext uri="{FF2B5EF4-FFF2-40B4-BE49-F238E27FC236}">
                <a16:creationId xmlns:a16="http://schemas.microsoft.com/office/drawing/2014/main" id="{ACA11C51-BAD4-4985-B9BB-67EA97A440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3857625"/>
            <a:ext cx="4286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13">
                <a:solidFill>
                  <a:srgbClr val="3F4B56"/>
                </a:solidFill>
              </a:defRPr>
            </a:pPr>
            <a:r>
              <a:rPr sz="1313">
                <a:solidFill>
                  <a:srgbClr val="3F4B56"/>
                </a:solidFill>
              </a:rPr>
              <a:t>按运动、时长、强度和天气生成补给</a:t>
            </a:r>
          </a:p>
        </p:txBody>
      </p:sp>
      <p:sp>
        <p:nvSpPr>
          <p:cNvPr id="13" name="function-06-1">
            <a:extLst xmlns:a="http://schemas.openxmlformats.org/drawingml/2006/main">
              <a:ext uri="{FF2B5EF4-FFF2-40B4-BE49-F238E27FC236}">
                <a16:creationId xmlns:a16="http://schemas.microsoft.com/office/drawing/2014/main" id="{D75AE78B-D768-4E6D-83D3-113FFAAA3D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4486275"/>
            <a:ext cx="4000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F4B22"/>
                </a:solidFill>
              </a:defRPr>
            </a:pPr>
            <a:r>
              <a:rPr sz="1125" b="1">
                <a:solidFill>
                  <a:srgbClr val="FF4B22"/>
                </a:solidFill>
              </a:rPr>
              <a:t>02</a:t>
            </a:r>
          </a:p>
        </p:txBody>
      </p:sp>
      <p:sp>
        <p:nvSpPr>
          <p:cNvPr id="14" name="function-copy-06-1">
            <a:extLst xmlns:a="http://schemas.openxmlformats.org/drawingml/2006/main">
              <a:ext uri="{FF2B5EF4-FFF2-40B4-BE49-F238E27FC236}">
                <a16:creationId xmlns:a16="http://schemas.microsoft.com/office/drawing/2014/main" id="{226D3E44-F23F-41A6-ABA2-7D51193EF1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4400550"/>
            <a:ext cx="4286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13">
                <a:solidFill>
                  <a:srgbClr val="3F4B56"/>
                </a:solidFill>
              </a:defRPr>
            </a:pPr>
            <a:r>
              <a:rPr sz="1313">
                <a:solidFill>
                  <a:srgbClr val="3F4B56"/>
                </a:solidFill>
              </a:rPr>
              <a:t>跑步／骑行／铁三等多项目支持</a:t>
            </a:r>
          </a:p>
        </p:txBody>
      </p:sp>
      <p:sp>
        <p:nvSpPr>
          <p:cNvPr id="15" name="function-06-2">
            <a:extLst xmlns:a="http://schemas.openxmlformats.org/drawingml/2006/main">
              <a:ext uri="{FF2B5EF4-FFF2-40B4-BE49-F238E27FC236}">
                <a16:creationId xmlns:a16="http://schemas.microsoft.com/office/drawing/2014/main" id="{53353E63-1043-4883-AA03-D3342CCC58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029200"/>
            <a:ext cx="4000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F4B22"/>
                </a:solidFill>
              </a:defRPr>
            </a:pPr>
            <a:r>
              <a:rPr sz="1125" b="1">
                <a:solidFill>
                  <a:srgbClr val="FF4B22"/>
                </a:solidFill>
              </a:rPr>
              <a:t>03</a:t>
            </a:r>
          </a:p>
        </p:txBody>
      </p:sp>
      <p:sp>
        <p:nvSpPr>
          <p:cNvPr id="16" name="function-copy-06-2">
            <a:extLst xmlns:a="http://schemas.openxmlformats.org/drawingml/2006/main">
              <a:ext uri="{FF2B5EF4-FFF2-40B4-BE49-F238E27FC236}">
                <a16:creationId xmlns:a16="http://schemas.microsoft.com/office/drawing/2014/main" id="{B61FB8CA-FAF7-447F-9CDF-B310266E00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4943475"/>
            <a:ext cx="4286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13">
                <a:solidFill>
                  <a:srgbClr val="3F4B56"/>
                </a:solidFill>
              </a:defRPr>
            </a:pPr>
            <a:r>
              <a:rPr sz="1313">
                <a:solidFill>
                  <a:srgbClr val="3F4B56"/>
                </a:solidFill>
              </a:rPr>
              <a:t>DIY 糖水盐与产品信息提取</a:t>
            </a:r>
          </a:p>
        </p:txBody>
      </p:sp>
      <p:sp>
        <p:nvSpPr>
          <p:cNvPr id="17" name="function-06-3">
            <a:extLst xmlns:a="http://schemas.openxmlformats.org/drawingml/2006/main">
              <a:ext uri="{FF2B5EF4-FFF2-40B4-BE49-F238E27FC236}">
                <a16:creationId xmlns:a16="http://schemas.microsoft.com/office/drawing/2014/main" id="{FFC274D1-848F-4BFB-9D0A-A5945F5FE1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572125"/>
            <a:ext cx="4000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F4B22"/>
                </a:solidFill>
              </a:defRPr>
            </a:pPr>
            <a:r>
              <a:rPr sz="1125" b="1">
                <a:solidFill>
                  <a:srgbClr val="FF4B22"/>
                </a:solidFill>
              </a:rPr>
              <a:t>04</a:t>
            </a:r>
          </a:p>
        </p:txBody>
      </p:sp>
      <p:sp>
        <p:nvSpPr>
          <p:cNvPr id="18" name="function-copy-06-3">
            <a:extLst xmlns:a="http://schemas.openxmlformats.org/drawingml/2006/main">
              <a:ext uri="{FF2B5EF4-FFF2-40B4-BE49-F238E27FC236}">
                <a16:creationId xmlns:a16="http://schemas.microsoft.com/office/drawing/2014/main" id="{A3E9122A-AADF-451B-9F22-728F919120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5486400"/>
            <a:ext cx="4286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13">
                <a:solidFill>
                  <a:srgbClr val="3F4B56"/>
                </a:solidFill>
              </a:defRPr>
            </a:pPr>
            <a:r>
              <a:rPr sz="1313">
                <a:solidFill>
                  <a:srgbClr val="3F4B56"/>
                </a:solidFill>
              </a:rPr>
              <a:t>训练同步与比赛模式</a:t>
            </a:r>
          </a:p>
        </p:txBody>
      </p:sp>
      <p:sp>
        <p:nvSpPr>
          <p:cNvPr id="19" name="analysis-label-06-0">
            <a:extLst xmlns:a="http://schemas.openxmlformats.org/drawingml/2006/main">
              <a:ext uri="{FF2B5EF4-FFF2-40B4-BE49-F238E27FC236}">
                <a16:creationId xmlns:a16="http://schemas.microsoft.com/office/drawing/2014/main" id="{5CF5C6F2-2C54-4199-A4EE-FDE0251577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3476625"/>
            <a:ext cx="1047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4B5966"/>
                </a:solidFill>
              </a:defRPr>
            </a:pPr>
            <a:r>
              <a:rPr sz="1275" b="1">
                <a:solidFill>
                  <a:srgbClr val="4B5966"/>
                </a:solidFill>
              </a:rPr>
              <a:t>产品亮点</a:t>
            </a:r>
          </a:p>
        </p:txBody>
      </p:sp>
      <p:sp>
        <p:nvSpPr>
          <p:cNvPr id="20" name="analysis-copy-06-0">
            <a:extLst xmlns:a="http://schemas.openxmlformats.org/drawingml/2006/main">
              <a:ext uri="{FF2B5EF4-FFF2-40B4-BE49-F238E27FC236}">
                <a16:creationId xmlns:a16="http://schemas.microsoft.com/office/drawing/2014/main" id="{7F571EAF-044B-4F07-82CA-C2D190EB84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3438525"/>
            <a:ext cx="53149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15">
                <a:solidFill>
                  <a:srgbClr val="384550"/>
                </a:solidFill>
              </a:defRPr>
            </a:pPr>
            <a:r>
              <a:rPr sz="1215">
                <a:solidFill>
                  <a:srgbClr val="384550"/>
                </a:solidFill>
              </a:rPr>
              <a:t>极度聚焦训练中补给，输入少、输出直接；普通糖、水和盐也能形成低成本可执行方案。</a:t>
            </a:r>
          </a:p>
        </p:txBody>
      </p:sp>
      <p:sp>
        <p:nvSpPr>
          <p:cNvPr id="21" name="analysis-rule-06-1">
            <a:extLst xmlns:a="http://schemas.openxmlformats.org/drawingml/2006/main">
              <a:ext uri="{FF2B5EF4-FFF2-40B4-BE49-F238E27FC236}">
                <a16:creationId xmlns:a16="http://schemas.microsoft.com/office/drawing/2014/main" id="{52CD6C16-28C4-4D18-8219-91BADB876C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4143375"/>
            <a:ext cx="64579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1E5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analysis-label-06-1">
            <a:extLst xmlns:a="http://schemas.openxmlformats.org/drawingml/2006/main">
              <a:ext uri="{FF2B5EF4-FFF2-40B4-BE49-F238E27FC236}">
                <a16:creationId xmlns:a16="http://schemas.microsoft.com/office/drawing/2014/main" id="{8983BA4B-0CD4-46E8-9918-E888FC2026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4200525"/>
            <a:ext cx="1047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4B5966"/>
                </a:solidFill>
              </a:defRPr>
            </a:pPr>
            <a:r>
              <a:rPr sz="1275" b="1">
                <a:solidFill>
                  <a:srgbClr val="4B5966"/>
                </a:solidFill>
              </a:rPr>
              <a:t>值得借鉴</a:t>
            </a:r>
          </a:p>
        </p:txBody>
      </p:sp>
      <p:sp>
        <p:nvSpPr>
          <p:cNvPr id="23" name="analysis-copy-06-1">
            <a:extLst xmlns:a="http://schemas.openxmlformats.org/drawingml/2006/main">
              <a:ext uri="{FF2B5EF4-FFF2-40B4-BE49-F238E27FC236}">
                <a16:creationId xmlns:a16="http://schemas.microsoft.com/office/drawing/2014/main" id="{2D0E3973-178E-45AD-BEFF-6465B9B74C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4162425"/>
            <a:ext cx="53149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15">
                <a:solidFill>
                  <a:srgbClr val="384550"/>
                </a:solidFill>
              </a:defRPr>
            </a:pPr>
            <a:r>
              <a:rPr sz="1215">
                <a:solidFill>
                  <a:srgbClr val="384550"/>
                </a:solidFill>
              </a:rPr>
              <a:t>从“下一次训练带什么”开始；默认输出可购买、可装包、途中可执行的方案；支持快速替换补给品。</a:t>
            </a:r>
          </a:p>
        </p:txBody>
      </p:sp>
      <p:sp>
        <p:nvSpPr>
          <p:cNvPr id="24" name="analysis-rule-06-2">
            <a:extLst xmlns:a="http://schemas.openxmlformats.org/drawingml/2006/main">
              <a:ext uri="{FF2B5EF4-FFF2-40B4-BE49-F238E27FC236}">
                <a16:creationId xmlns:a16="http://schemas.microsoft.com/office/drawing/2014/main" id="{013B8A03-D1F8-4557-9947-E539003EDE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4867275"/>
            <a:ext cx="64579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1E5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analysis-label-06-2">
            <a:extLst xmlns:a="http://schemas.openxmlformats.org/drawingml/2006/main">
              <a:ext uri="{FF2B5EF4-FFF2-40B4-BE49-F238E27FC236}">
                <a16:creationId xmlns:a16="http://schemas.microsoft.com/office/drawing/2014/main" id="{59F2A135-DC29-499A-8CDF-BC527B8AA6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4924425"/>
            <a:ext cx="1047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4720"/>
                </a:solidFill>
              </a:defRPr>
            </a:pPr>
            <a:r>
              <a:rPr sz="1275" b="1">
                <a:solidFill>
                  <a:srgbClr val="D94720"/>
                </a:solidFill>
              </a:rPr>
              <a:t>升级方向</a:t>
            </a:r>
          </a:p>
        </p:txBody>
      </p:sp>
      <p:sp>
        <p:nvSpPr>
          <p:cNvPr id="26" name="analysis-copy-06-2">
            <a:extLst xmlns:a="http://schemas.openxmlformats.org/drawingml/2006/main">
              <a:ext uri="{FF2B5EF4-FFF2-40B4-BE49-F238E27FC236}">
                <a16:creationId xmlns:a16="http://schemas.microsoft.com/office/drawing/2014/main" id="{5E59BC92-2A9B-4FB7-BD8C-A9739B6A96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4886325"/>
            <a:ext cx="53149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15">
                <a:solidFill>
                  <a:srgbClr val="384550"/>
                </a:solidFill>
              </a:defRPr>
            </a:pPr>
            <a:r>
              <a:rPr sz="1215">
                <a:solidFill>
                  <a:srgbClr val="384550"/>
                </a:solidFill>
              </a:rPr>
              <a:t>加入中国食品与补给品、赛事补给站、温湿度和肠胃耐受，输出产品数量、时间点及备用方案。</a:t>
            </a:r>
          </a:p>
        </p:txBody>
      </p:sp>
      <p:sp>
        <p:nvSpPr>
          <p:cNvPr id="27" name="analysis-rule-06-3">
            <a:extLst xmlns:a="http://schemas.openxmlformats.org/drawingml/2006/main">
              <a:ext uri="{FF2B5EF4-FFF2-40B4-BE49-F238E27FC236}">
                <a16:creationId xmlns:a16="http://schemas.microsoft.com/office/drawing/2014/main" id="{025FCE08-9586-442C-A388-BB0CEC4366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5591175"/>
            <a:ext cx="64579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1E5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analysis-label-06-3">
            <a:extLst xmlns:a="http://schemas.openxmlformats.org/drawingml/2006/main">
              <a:ext uri="{FF2B5EF4-FFF2-40B4-BE49-F238E27FC236}">
                <a16:creationId xmlns:a16="http://schemas.microsoft.com/office/drawing/2014/main" id="{F5F2E7EF-AFE6-484F-86C2-FC655CAEE2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5648325"/>
            <a:ext cx="1047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4B5966"/>
                </a:solidFill>
              </a:defRPr>
            </a:pPr>
            <a:r>
              <a:rPr sz="1275" b="1">
                <a:solidFill>
                  <a:srgbClr val="4B5966"/>
                </a:solidFill>
              </a:rPr>
              <a:t>主要缺点</a:t>
            </a:r>
          </a:p>
        </p:txBody>
      </p:sp>
      <p:sp>
        <p:nvSpPr>
          <p:cNvPr id="29" name="analysis-copy-06-3">
            <a:extLst xmlns:a="http://schemas.openxmlformats.org/drawingml/2006/main">
              <a:ext uri="{FF2B5EF4-FFF2-40B4-BE49-F238E27FC236}">
                <a16:creationId xmlns:a16="http://schemas.microsoft.com/office/drawing/2014/main" id="{20DB382C-75BA-4576-8E54-9CB5F2ADCD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5610225"/>
            <a:ext cx="53149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15">
                <a:solidFill>
                  <a:srgbClr val="384550"/>
                </a:solidFill>
              </a:defRPr>
            </a:pPr>
            <a:r>
              <a:rPr sz="1215">
                <a:solidFill>
                  <a:srgbClr val="384550"/>
                </a:solidFill>
              </a:rPr>
              <a:t>问题范围窄，日常正餐、长期训练与恢复覆盖有限；对输入和估算敏感；中国本地化弱。</a:t>
            </a:r>
          </a:p>
        </p:txBody>
      </p:sp>
      <p:sp>
        <p:nvSpPr>
          <p:cNvPr id="30" name="analysis-rule-06-4">
            <a:extLst xmlns:a="http://schemas.openxmlformats.org/drawingml/2006/main">
              <a:ext uri="{FF2B5EF4-FFF2-40B4-BE49-F238E27FC236}">
                <a16:creationId xmlns:a16="http://schemas.microsoft.com/office/drawing/2014/main" id="{90208AAD-3173-433B-B9A9-10BB17C55B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6315075"/>
            <a:ext cx="64579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1E5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analysis-label-06-4">
            <a:extLst xmlns:a="http://schemas.openxmlformats.org/drawingml/2006/main">
              <a:ext uri="{FF2B5EF4-FFF2-40B4-BE49-F238E27FC236}">
                <a16:creationId xmlns:a16="http://schemas.microsoft.com/office/drawing/2014/main" id="{2BD03B03-A8D5-4715-B3B4-7D93C04116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6372225"/>
            <a:ext cx="1047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4B5966"/>
                </a:solidFill>
              </a:defRPr>
            </a:pPr>
            <a:r>
              <a:rPr sz="1275" b="1">
                <a:solidFill>
                  <a:srgbClr val="4B5966"/>
                </a:solidFill>
              </a:rPr>
              <a:t>变现模式</a:t>
            </a:r>
          </a:p>
        </p:txBody>
      </p:sp>
      <p:sp>
        <p:nvSpPr>
          <p:cNvPr id="32" name="analysis-copy-06-4">
            <a:extLst xmlns:a="http://schemas.openxmlformats.org/drawingml/2006/main">
              <a:ext uri="{FF2B5EF4-FFF2-40B4-BE49-F238E27FC236}">
                <a16:creationId xmlns:a16="http://schemas.microsoft.com/office/drawing/2014/main" id="{ECFE84A1-9FF4-4857-BE2E-2B8E7495EC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6334125"/>
            <a:ext cx="53149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15">
                <a:solidFill>
                  <a:srgbClr val="384550"/>
                </a:solidFill>
              </a:defRPr>
            </a:pPr>
            <a:r>
              <a:rPr sz="1215">
                <a:solidFill>
                  <a:srgbClr val="384550"/>
                </a:solidFill>
              </a:rPr>
              <a:t>14 天试用后订阅；加拿大公开价格为 CAD 7.99／月、CAD 69.99／年。</a:t>
            </a:r>
          </a:p>
        </p:txBody>
      </p:sp>
    </p:spTree>
    <p:extLst>
      <p:ext uri="{BB962C8B-B14F-4D97-AF65-F5344CB8AC3E}">
        <p14:creationId xmlns:p14="http://schemas.microsoft.com/office/powerpoint/2010/main" val="1890650490"/>
      </p:ext>
    </p:extLst>
  </p:cSld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3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0a7a4dcc5644916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5240000" cy="8572500"/>
          </a:xfrm>
          <a:prstGeom xmlns:a="http://schemas.openxmlformats.org/drawingml/2006/main" prst="rect">
            <a:avLst/>
          </a:prstGeom>
        </p:spPr>
      </p:pic>
      <p:sp>
        <p:nvSpPr>
          <p:cNvPr id="2" name="reading-surface-07">
            <a:extLst xmlns:a="http://schemas.openxmlformats.org/drawingml/2006/main">
              <a:ext uri="{FF2B5EF4-FFF2-40B4-BE49-F238E27FC236}">
                <a16:creationId xmlns:a16="http://schemas.microsoft.com/office/drawing/2014/main" id="{72250083-181D-4A2E-9E80-1C0772F423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600200"/>
            <a:ext cx="12954000" cy="5810250"/>
          </a:xfrm>
          <a:prstGeom xmlns:a="http://schemas.openxmlformats.org/drawingml/2006/main" prst="roundRect">
            <a:avLst>
              <a:gd name="adj" fmla="val 262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5E9EE"/>
            </a:solidFill>
            <a:prstDash val="solid"/>
          </a:ln>
        </p:spPr>
      </p:sp>
      <p:sp>
        <p:nvSpPr>
          <p:cNvPr id="3" name="index-07">
            <a:extLst xmlns:a="http://schemas.openxmlformats.org/drawingml/2006/main">
              <a:ext uri="{FF2B5EF4-FFF2-40B4-BE49-F238E27FC236}">
                <a16:creationId xmlns:a16="http://schemas.microsoft.com/office/drawing/2014/main" id="{29329EC4-EF7C-4254-AD08-490633041C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1847850"/>
            <a:ext cx="6858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FF4B22"/>
                </a:solidFill>
              </a:defRPr>
            </a:pPr>
            <a:r>
              <a:rPr sz="2250" b="1">
                <a:solidFill>
                  <a:srgbClr val="FF4B22"/>
                </a:solidFill>
              </a:rPr>
              <a:t>07</a:t>
            </a:r>
          </a:p>
        </p:txBody>
      </p:sp>
      <p:sp>
        <p:nvSpPr>
          <p:cNvPr id="4" name="title-07">
            <a:extLst xmlns:a="http://schemas.openxmlformats.org/drawingml/2006/main">
              <a:ext uri="{FF2B5EF4-FFF2-40B4-BE49-F238E27FC236}">
                <a16:creationId xmlns:a16="http://schemas.microsoft.com/office/drawing/2014/main" id="{D2951900-8D01-487C-B807-DDD513E9BD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62200" y="1752600"/>
            <a:ext cx="5048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202A35"/>
                </a:solidFill>
              </a:defRPr>
            </a:pPr>
            <a:r>
              <a:rPr sz="2850" b="1">
                <a:solidFill>
                  <a:srgbClr val="202A35"/>
                </a:solidFill>
              </a:rPr>
              <a:t>EatMyRide</a:t>
            </a:r>
          </a:p>
        </p:txBody>
      </p:sp>
      <p:sp>
        <p:nvSpPr>
          <p:cNvPr id="5" name="category-07">
            <a:extLst xmlns:a="http://schemas.openxmlformats.org/drawingml/2006/main">
              <a:ext uri="{FF2B5EF4-FFF2-40B4-BE49-F238E27FC236}">
                <a16:creationId xmlns:a16="http://schemas.microsoft.com/office/drawing/2014/main" id="{3FBC2AFF-EFDD-4C55-A8E8-7BE49CFDE1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62200" y="2247900"/>
            <a:ext cx="5715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7C8793"/>
                </a:solidFill>
              </a:defRPr>
            </a:pPr>
            <a:r>
              <a:rPr sz="1125" b="1">
                <a:solidFill>
                  <a:srgbClr val="7C8793"/>
                </a:solidFill>
              </a:rPr>
              <a:t>耐力营养决策工具  ·  EATMYRIDE</a:t>
            </a:r>
          </a:p>
        </p:txBody>
      </p:sp>
      <p:sp>
        <p:nvSpPr>
          <p:cNvPr id="6" name="accent-07">
            <a:extLst xmlns:a="http://schemas.openxmlformats.org/drawingml/2006/main">
              <a:ext uri="{FF2B5EF4-FFF2-40B4-BE49-F238E27FC236}">
                <a16:creationId xmlns:a16="http://schemas.microsoft.com/office/drawing/2014/main" id="{4963AAA8-D4AB-4610-9EDD-40163875FB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2609850"/>
            <a:ext cx="8191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2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position-label-07">
            <a:extLst xmlns:a="http://schemas.openxmlformats.org/drawingml/2006/main">
              <a:ext uri="{FF2B5EF4-FFF2-40B4-BE49-F238E27FC236}">
                <a16:creationId xmlns:a16="http://schemas.microsoft.com/office/drawing/2014/main" id="{43EF399F-3167-494F-A055-5FBC7466FD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2838450"/>
            <a:ext cx="1143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4720"/>
                </a:solidFill>
              </a:defRPr>
            </a:pPr>
            <a:r>
              <a:rPr sz="1275" b="1">
                <a:solidFill>
                  <a:srgbClr val="D94720"/>
                </a:solidFill>
              </a:rPr>
              <a:t>产品定位</a:t>
            </a:r>
          </a:p>
        </p:txBody>
      </p:sp>
      <p:sp>
        <p:nvSpPr>
          <p:cNvPr id="8" name="position-07">
            <a:extLst xmlns:a="http://schemas.openxmlformats.org/drawingml/2006/main">
              <a:ext uri="{FF2B5EF4-FFF2-40B4-BE49-F238E27FC236}">
                <a16:creationId xmlns:a16="http://schemas.microsoft.com/office/drawing/2014/main" id="{0799D8CE-6926-4814-B707-668E638234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00350" y="2762250"/>
            <a:ext cx="10572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293540"/>
                </a:solidFill>
              </a:defRPr>
            </a:pPr>
            <a:r>
              <a:rPr sz="1500" b="1">
                <a:solidFill>
                  <a:srgbClr val="293540"/>
                </a:solidFill>
              </a:rPr>
              <a:t>把路线、补给计划、码表提醒、实际摄入与训练复盘连成闭环。</a:t>
            </a:r>
          </a:p>
        </p:txBody>
      </p:sp>
      <p:sp>
        <p:nvSpPr>
          <p:cNvPr id="9" name="position-rule-07">
            <a:extLst xmlns:a="http://schemas.openxmlformats.org/drawingml/2006/main">
              <a:ext uri="{FF2B5EF4-FFF2-40B4-BE49-F238E27FC236}">
                <a16:creationId xmlns:a16="http://schemas.microsoft.com/office/drawing/2014/main" id="{9F1B8932-45A6-420A-8A57-CBFA2D0B6D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3276600"/>
            <a:ext cx="11734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EE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function-label-07">
            <a:extLst xmlns:a="http://schemas.openxmlformats.org/drawingml/2006/main">
              <a:ext uri="{FF2B5EF4-FFF2-40B4-BE49-F238E27FC236}">
                <a16:creationId xmlns:a16="http://schemas.microsoft.com/office/drawing/2014/main" id="{98CCD717-F5C2-454B-B399-EA17C8CED1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3476625"/>
            <a:ext cx="1714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202A35"/>
                </a:solidFill>
              </a:defRPr>
            </a:pPr>
            <a:r>
              <a:rPr sz="1575" b="1">
                <a:solidFill>
                  <a:srgbClr val="202A35"/>
                </a:solidFill>
              </a:rPr>
              <a:t>核心功能</a:t>
            </a:r>
          </a:p>
        </p:txBody>
      </p:sp>
      <p:sp>
        <p:nvSpPr>
          <p:cNvPr id="11" name="function-07-0">
            <a:extLst xmlns:a="http://schemas.openxmlformats.org/drawingml/2006/main">
              <a:ext uri="{FF2B5EF4-FFF2-40B4-BE49-F238E27FC236}">
                <a16:creationId xmlns:a16="http://schemas.microsoft.com/office/drawing/2014/main" id="{CB9B0FAC-307F-42AE-A114-57F96EC674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3943350"/>
            <a:ext cx="4000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F4B22"/>
                </a:solidFill>
              </a:defRPr>
            </a:pPr>
            <a:r>
              <a:rPr sz="1125" b="1">
                <a:solidFill>
                  <a:srgbClr val="FF4B22"/>
                </a:solidFill>
              </a:rPr>
              <a:t>01</a:t>
            </a:r>
          </a:p>
        </p:txBody>
      </p:sp>
      <p:sp>
        <p:nvSpPr>
          <p:cNvPr id="12" name="function-copy-07-0">
            <a:extLst xmlns:a="http://schemas.openxmlformats.org/drawingml/2006/main">
              <a:ext uri="{FF2B5EF4-FFF2-40B4-BE49-F238E27FC236}">
                <a16:creationId xmlns:a16="http://schemas.microsoft.com/office/drawing/2014/main" id="{9B7CA95C-217A-44D9-A538-DD4CACCDBF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3857625"/>
            <a:ext cx="4286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13">
                <a:solidFill>
                  <a:srgbClr val="3F4B56"/>
                </a:solidFill>
              </a:defRPr>
            </a:pPr>
            <a:r>
              <a:rPr sz="1313">
                <a:solidFill>
                  <a:srgbClr val="3F4B56"/>
                </a:solidFill>
              </a:rPr>
              <a:t>路线／训练导入与个性补给计划</a:t>
            </a:r>
          </a:p>
        </p:txBody>
      </p:sp>
      <p:sp>
        <p:nvSpPr>
          <p:cNvPr id="13" name="function-07-1">
            <a:extLst xmlns:a="http://schemas.openxmlformats.org/drawingml/2006/main">
              <a:ext uri="{FF2B5EF4-FFF2-40B4-BE49-F238E27FC236}">
                <a16:creationId xmlns:a16="http://schemas.microsoft.com/office/drawing/2014/main" id="{DD505313-ED57-4BFB-8E8A-28A0BB1081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4486275"/>
            <a:ext cx="4000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F4B22"/>
                </a:solidFill>
              </a:defRPr>
            </a:pPr>
            <a:r>
              <a:rPr sz="1125" b="1">
                <a:solidFill>
                  <a:srgbClr val="FF4B22"/>
                </a:solidFill>
              </a:rPr>
              <a:t>02</a:t>
            </a:r>
          </a:p>
        </p:txBody>
      </p:sp>
      <p:sp>
        <p:nvSpPr>
          <p:cNvPr id="14" name="function-copy-07-1">
            <a:extLst xmlns:a="http://schemas.openxmlformats.org/drawingml/2006/main">
              <a:ext uri="{FF2B5EF4-FFF2-40B4-BE49-F238E27FC236}">
                <a16:creationId xmlns:a16="http://schemas.microsoft.com/office/drawing/2014/main" id="{A1E4A77F-1765-452E-94BE-EFC7DBBC95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4400550"/>
            <a:ext cx="4286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13">
                <a:solidFill>
                  <a:srgbClr val="3F4B56"/>
                </a:solidFill>
              </a:defRPr>
            </a:pPr>
            <a:r>
              <a:rPr sz="1313">
                <a:solidFill>
                  <a:srgbClr val="3F4B56"/>
                </a:solidFill>
              </a:rPr>
              <a:t>Garmin 实时提醒与摄入记录</a:t>
            </a:r>
          </a:p>
        </p:txBody>
      </p:sp>
      <p:sp>
        <p:nvSpPr>
          <p:cNvPr id="15" name="function-07-2">
            <a:extLst xmlns:a="http://schemas.openxmlformats.org/drawingml/2006/main">
              <a:ext uri="{FF2B5EF4-FFF2-40B4-BE49-F238E27FC236}">
                <a16:creationId xmlns:a16="http://schemas.microsoft.com/office/drawing/2014/main" id="{CAB17AB9-380B-4B71-9133-BA62C9DFEA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029200"/>
            <a:ext cx="4000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F4B22"/>
                </a:solidFill>
              </a:defRPr>
            </a:pPr>
            <a:r>
              <a:rPr sz="1125" b="1">
                <a:solidFill>
                  <a:srgbClr val="FF4B22"/>
                </a:solidFill>
              </a:rPr>
              <a:t>03</a:t>
            </a:r>
          </a:p>
        </p:txBody>
      </p:sp>
      <p:sp>
        <p:nvSpPr>
          <p:cNvPr id="16" name="function-copy-07-2">
            <a:extLst xmlns:a="http://schemas.openxmlformats.org/drawingml/2006/main">
              <a:ext uri="{FF2B5EF4-FFF2-40B4-BE49-F238E27FC236}">
                <a16:creationId xmlns:a16="http://schemas.microsoft.com/office/drawing/2014/main" id="{E82E564B-8F88-4189-9664-9AE1655FF5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4943475"/>
            <a:ext cx="4286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13">
                <a:solidFill>
                  <a:srgbClr val="3F4B56"/>
                </a:solidFill>
              </a:defRPr>
            </a:pPr>
            <a:r>
              <a:rPr sz="1313">
                <a:solidFill>
                  <a:srgbClr val="3F4B56"/>
                </a:solidFill>
              </a:rPr>
              <a:t>碳水、汗液及摄入消耗对比</a:t>
            </a:r>
          </a:p>
        </p:txBody>
      </p:sp>
      <p:sp>
        <p:nvSpPr>
          <p:cNvPr id="17" name="function-07-3">
            <a:extLst xmlns:a="http://schemas.openxmlformats.org/drawingml/2006/main">
              <a:ext uri="{FF2B5EF4-FFF2-40B4-BE49-F238E27FC236}">
                <a16:creationId xmlns:a16="http://schemas.microsoft.com/office/drawing/2014/main" id="{CEDE787E-F0C6-48D1-B64A-161916CE70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572125"/>
            <a:ext cx="4000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F4B22"/>
                </a:solidFill>
              </a:defRPr>
            </a:pPr>
            <a:r>
              <a:rPr sz="1125" b="1">
                <a:solidFill>
                  <a:srgbClr val="FF4B22"/>
                </a:solidFill>
              </a:rPr>
              <a:t>04</a:t>
            </a:r>
          </a:p>
        </p:txBody>
      </p:sp>
      <p:sp>
        <p:nvSpPr>
          <p:cNvPr id="18" name="function-copy-07-3">
            <a:extLst xmlns:a="http://schemas.openxmlformats.org/drawingml/2006/main">
              <a:ext uri="{FF2B5EF4-FFF2-40B4-BE49-F238E27FC236}">
                <a16:creationId xmlns:a16="http://schemas.microsoft.com/office/drawing/2014/main" id="{F03D48C9-BEE6-48C1-8DE0-9B9E3ACEDB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5486400"/>
            <a:ext cx="4286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13">
                <a:solidFill>
                  <a:srgbClr val="3F4B56"/>
                </a:solidFill>
              </a:defRPr>
            </a:pPr>
            <a:r>
              <a:rPr sz="1313">
                <a:solidFill>
                  <a:srgbClr val="3F4B56"/>
                </a:solidFill>
              </a:rPr>
              <a:t>训练后评估、日常餐食、课程和教练看板</a:t>
            </a:r>
          </a:p>
        </p:txBody>
      </p:sp>
      <p:sp>
        <p:nvSpPr>
          <p:cNvPr id="19" name="analysis-label-07-0">
            <a:extLst xmlns:a="http://schemas.openxmlformats.org/drawingml/2006/main">
              <a:ext uri="{FF2B5EF4-FFF2-40B4-BE49-F238E27FC236}">
                <a16:creationId xmlns:a16="http://schemas.microsoft.com/office/drawing/2014/main" id="{E92CE1B3-02FB-4208-848E-B27FBC13B3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3476625"/>
            <a:ext cx="1047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4B5966"/>
                </a:solidFill>
              </a:defRPr>
            </a:pPr>
            <a:r>
              <a:rPr sz="1275" b="1">
                <a:solidFill>
                  <a:srgbClr val="4B5966"/>
                </a:solidFill>
              </a:rPr>
              <a:t>产品亮点</a:t>
            </a:r>
          </a:p>
        </p:txBody>
      </p:sp>
      <p:sp>
        <p:nvSpPr>
          <p:cNvPr id="20" name="analysis-copy-07-0">
            <a:extLst xmlns:a="http://schemas.openxmlformats.org/drawingml/2006/main">
              <a:ext uri="{FF2B5EF4-FFF2-40B4-BE49-F238E27FC236}">
                <a16:creationId xmlns:a16="http://schemas.microsoft.com/office/drawing/2014/main" id="{3F89652F-B65C-41B5-AA0F-86A2F8AD9B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3438525"/>
            <a:ext cx="53149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15">
                <a:solidFill>
                  <a:srgbClr val="384550"/>
                </a:solidFill>
              </a:defRPr>
            </a:pPr>
            <a:r>
              <a:rPr sz="1215">
                <a:solidFill>
                  <a:srgbClr val="384550"/>
                </a:solidFill>
              </a:rPr>
              <a:t>端到端补给链路完整；支持使用自己的补给品；教练端让营养数据进入训练协作。</a:t>
            </a:r>
          </a:p>
        </p:txBody>
      </p:sp>
      <p:sp>
        <p:nvSpPr>
          <p:cNvPr id="21" name="analysis-rule-07-1">
            <a:extLst xmlns:a="http://schemas.openxmlformats.org/drawingml/2006/main">
              <a:ext uri="{FF2B5EF4-FFF2-40B4-BE49-F238E27FC236}">
                <a16:creationId xmlns:a16="http://schemas.microsoft.com/office/drawing/2014/main" id="{B8D1C105-AA15-46AF-BEA3-11F4BA3EE4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4143375"/>
            <a:ext cx="64579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1E5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analysis-label-07-1">
            <a:extLst xmlns:a="http://schemas.openxmlformats.org/drawingml/2006/main">
              <a:ext uri="{FF2B5EF4-FFF2-40B4-BE49-F238E27FC236}">
                <a16:creationId xmlns:a16="http://schemas.microsoft.com/office/drawing/2014/main" id="{0CEEB59D-0FDE-4C85-A7A1-3FACAA69D0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4200525"/>
            <a:ext cx="1047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4B5966"/>
                </a:solidFill>
              </a:defRPr>
            </a:pPr>
            <a:r>
              <a:rPr sz="1275" b="1">
                <a:solidFill>
                  <a:srgbClr val="4B5966"/>
                </a:solidFill>
              </a:rPr>
              <a:t>值得借鉴</a:t>
            </a:r>
          </a:p>
        </p:txBody>
      </p:sp>
      <p:sp>
        <p:nvSpPr>
          <p:cNvPr id="23" name="analysis-copy-07-1">
            <a:extLst xmlns:a="http://schemas.openxmlformats.org/drawingml/2006/main">
              <a:ext uri="{FF2B5EF4-FFF2-40B4-BE49-F238E27FC236}">
                <a16:creationId xmlns:a16="http://schemas.microsoft.com/office/drawing/2014/main" id="{D0362C12-7A46-498B-BD23-B0DFC49906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4162425"/>
            <a:ext cx="53149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15">
                <a:solidFill>
                  <a:srgbClr val="384550"/>
                </a:solidFill>
              </a:defRPr>
            </a:pPr>
            <a:r>
              <a:rPr sz="1215">
                <a:solidFill>
                  <a:srgbClr val="384550"/>
                </a:solidFill>
              </a:rPr>
              <a:t>跑中提醒进入手表；计划与实际摄入共用时间轴；训练后立即追问偏差；教练可看但不替用户操作。</a:t>
            </a:r>
          </a:p>
        </p:txBody>
      </p:sp>
      <p:sp>
        <p:nvSpPr>
          <p:cNvPr id="24" name="analysis-rule-07-2">
            <a:extLst xmlns:a="http://schemas.openxmlformats.org/drawingml/2006/main">
              <a:ext uri="{FF2B5EF4-FFF2-40B4-BE49-F238E27FC236}">
                <a16:creationId xmlns:a16="http://schemas.microsoft.com/office/drawing/2014/main" id="{1401ADF1-8300-4CB3-847E-C48D43DB2B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4867275"/>
            <a:ext cx="64579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1E5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analysis-label-07-2">
            <a:extLst xmlns:a="http://schemas.openxmlformats.org/drawingml/2006/main">
              <a:ext uri="{FF2B5EF4-FFF2-40B4-BE49-F238E27FC236}">
                <a16:creationId xmlns:a16="http://schemas.microsoft.com/office/drawing/2014/main" id="{D5221E9E-662F-4BEF-B85D-8B60E6F02D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4924425"/>
            <a:ext cx="1047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4720"/>
                </a:solidFill>
              </a:defRPr>
            </a:pPr>
            <a:r>
              <a:rPr sz="1275" b="1">
                <a:solidFill>
                  <a:srgbClr val="D94720"/>
                </a:solidFill>
              </a:rPr>
              <a:t>升级方向</a:t>
            </a:r>
          </a:p>
        </p:txBody>
      </p:sp>
      <p:sp>
        <p:nvSpPr>
          <p:cNvPr id="26" name="analysis-copy-07-2">
            <a:extLst xmlns:a="http://schemas.openxmlformats.org/drawingml/2006/main">
              <a:ext uri="{FF2B5EF4-FFF2-40B4-BE49-F238E27FC236}">
                <a16:creationId xmlns:a16="http://schemas.microsoft.com/office/drawing/2014/main" id="{288FB9D8-99CA-4B05-B8D3-251CF123A0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4886325"/>
            <a:ext cx="53149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15">
                <a:solidFill>
                  <a:srgbClr val="384550"/>
                </a:solidFill>
              </a:defRPr>
            </a:pPr>
            <a:r>
              <a:rPr sz="1215">
                <a:solidFill>
                  <a:srgbClr val="384550"/>
                </a:solidFill>
              </a:rPr>
              <a:t>适配跑步携带限制、补给站间距、吞咽时机与胃肠负担，并把复盘自动写入下一次长距离策略。</a:t>
            </a:r>
          </a:p>
        </p:txBody>
      </p:sp>
      <p:sp>
        <p:nvSpPr>
          <p:cNvPr id="27" name="analysis-rule-07-3">
            <a:extLst xmlns:a="http://schemas.openxmlformats.org/drawingml/2006/main">
              <a:ext uri="{FF2B5EF4-FFF2-40B4-BE49-F238E27FC236}">
                <a16:creationId xmlns:a16="http://schemas.microsoft.com/office/drawing/2014/main" id="{CCB468E2-8880-4ABE-B734-45C602B0E1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5591175"/>
            <a:ext cx="64579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1E5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analysis-label-07-3">
            <a:extLst xmlns:a="http://schemas.openxmlformats.org/drawingml/2006/main">
              <a:ext uri="{FF2B5EF4-FFF2-40B4-BE49-F238E27FC236}">
                <a16:creationId xmlns:a16="http://schemas.microsoft.com/office/drawing/2014/main" id="{53B5F23E-5F17-4FE6-9FFB-F6D002531B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5648325"/>
            <a:ext cx="1047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4B5966"/>
                </a:solidFill>
              </a:defRPr>
            </a:pPr>
            <a:r>
              <a:rPr sz="1275" b="1">
                <a:solidFill>
                  <a:srgbClr val="4B5966"/>
                </a:solidFill>
              </a:rPr>
              <a:t>主要缺点</a:t>
            </a:r>
          </a:p>
        </p:txBody>
      </p:sp>
      <p:sp>
        <p:nvSpPr>
          <p:cNvPr id="29" name="analysis-copy-07-3">
            <a:extLst xmlns:a="http://schemas.openxmlformats.org/drawingml/2006/main">
              <a:ext uri="{FF2B5EF4-FFF2-40B4-BE49-F238E27FC236}">
                <a16:creationId xmlns:a16="http://schemas.microsoft.com/office/drawing/2014/main" id="{41027AFC-392F-4666-8ACE-51CE1EB5CA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5610225"/>
            <a:ext cx="53149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15">
                <a:solidFill>
                  <a:srgbClr val="384550"/>
                </a:solidFill>
              </a:defRPr>
            </a:pPr>
            <a:r>
              <a:rPr sz="1215">
                <a:solidFill>
                  <a:srgbClr val="384550"/>
                </a:solidFill>
              </a:rPr>
              <a:t>骑行心智较强；功能与记录成本偏高；依赖多平台同步；Android 体验与重复记录需实测。</a:t>
            </a:r>
          </a:p>
        </p:txBody>
      </p:sp>
      <p:sp>
        <p:nvSpPr>
          <p:cNvPr id="30" name="analysis-rule-07-4">
            <a:extLst xmlns:a="http://schemas.openxmlformats.org/drawingml/2006/main">
              <a:ext uri="{FF2B5EF4-FFF2-40B4-BE49-F238E27FC236}">
                <a16:creationId xmlns:a16="http://schemas.microsoft.com/office/drawing/2014/main" id="{43C59A80-F4BD-4237-8B22-150CA85CAB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6315075"/>
            <a:ext cx="64579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1E5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analysis-label-07-4">
            <a:extLst xmlns:a="http://schemas.openxmlformats.org/drawingml/2006/main">
              <a:ext uri="{FF2B5EF4-FFF2-40B4-BE49-F238E27FC236}">
                <a16:creationId xmlns:a16="http://schemas.microsoft.com/office/drawing/2014/main" id="{2FEDE2DE-561A-43E1-8EC2-F8798BEC58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6372225"/>
            <a:ext cx="1047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4B5966"/>
                </a:solidFill>
              </a:defRPr>
            </a:pPr>
            <a:r>
              <a:rPr sz="1275" b="1">
                <a:solidFill>
                  <a:srgbClr val="4B5966"/>
                </a:solidFill>
              </a:rPr>
              <a:t>变现模式</a:t>
            </a:r>
          </a:p>
        </p:txBody>
      </p:sp>
      <p:sp>
        <p:nvSpPr>
          <p:cNvPr id="32" name="analysis-copy-07-4">
            <a:extLst xmlns:a="http://schemas.openxmlformats.org/drawingml/2006/main">
              <a:ext uri="{FF2B5EF4-FFF2-40B4-BE49-F238E27FC236}">
                <a16:creationId xmlns:a16="http://schemas.microsoft.com/office/drawing/2014/main" id="{15261D57-CA1D-439A-B8E3-FFFF6C0BA1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6334125"/>
            <a:ext cx="53149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15">
                <a:solidFill>
                  <a:srgbClr val="384550"/>
                </a:solidFill>
              </a:defRPr>
            </a:pPr>
            <a:r>
              <a:rPr sz="1215">
                <a:solidFill>
                  <a:srgbClr val="384550"/>
                </a:solidFill>
              </a:rPr>
              <a:t>免费 Basic＋Premium；官网公开 €9.99／月或 €49.99／年，另有教练能力。</a:t>
            </a:r>
          </a:p>
        </p:txBody>
      </p:sp>
    </p:spTree>
    <p:extLst>
      <p:ext uri="{BB962C8B-B14F-4D97-AF65-F5344CB8AC3E}">
        <p14:creationId xmlns:p14="http://schemas.microsoft.com/office/powerpoint/2010/main" val="797250492"/>
      </p:ext>
    </p:extLst>
  </p:cSld>
</p:sld>
</file>

<file path=ppt/slides/slide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3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e63771d6911404f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5240000" cy="8572500"/>
          </a:xfrm>
          <a:prstGeom xmlns:a="http://schemas.openxmlformats.org/drawingml/2006/main" prst="rect">
            <a:avLst/>
          </a:prstGeom>
        </p:spPr>
      </p:pic>
      <p:sp>
        <p:nvSpPr>
          <p:cNvPr id="2" name="reading-surface-08">
            <a:extLst xmlns:a="http://schemas.openxmlformats.org/drawingml/2006/main">
              <a:ext uri="{FF2B5EF4-FFF2-40B4-BE49-F238E27FC236}">
                <a16:creationId xmlns:a16="http://schemas.microsoft.com/office/drawing/2014/main" id="{0CEFB6B6-273D-4C24-B88A-F1B9B00ABE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600200"/>
            <a:ext cx="12954000" cy="5810250"/>
          </a:xfrm>
          <a:prstGeom xmlns:a="http://schemas.openxmlformats.org/drawingml/2006/main" prst="roundRect">
            <a:avLst>
              <a:gd name="adj" fmla="val 262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5E9EE"/>
            </a:solidFill>
            <a:prstDash val="solid"/>
          </a:ln>
        </p:spPr>
      </p:sp>
      <p:sp>
        <p:nvSpPr>
          <p:cNvPr id="3" name="index-08">
            <a:extLst xmlns:a="http://schemas.openxmlformats.org/drawingml/2006/main">
              <a:ext uri="{FF2B5EF4-FFF2-40B4-BE49-F238E27FC236}">
                <a16:creationId xmlns:a16="http://schemas.microsoft.com/office/drawing/2014/main" id="{E89BCB91-17B4-42B2-8011-42772543A1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1847850"/>
            <a:ext cx="6858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FF4B22"/>
                </a:solidFill>
              </a:defRPr>
            </a:pPr>
            <a:r>
              <a:rPr sz="2250" b="1">
                <a:solidFill>
                  <a:srgbClr val="FF4B22"/>
                </a:solidFill>
              </a:rPr>
              <a:t>08</a:t>
            </a:r>
          </a:p>
        </p:txBody>
      </p:sp>
      <p:sp>
        <p:nvSpPr>
          <p:cNvPr id="4" name="title-08">
            <a:extLst xmlns:a="http://schemas.openxmlformats.org/drawingml/2006/main">
              <a:ext uri="{FF2B5EF4-FFF2-40B4-BE49-F238E27FC236}">
                <a16:creationId xmlns:a16="http://schemas.microsoft.com/office/drawing/2014/main" id="{F65400F4-93B8-49EB-A9E2-6BB4143D44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62200" y="1752600"/>
            <a:ext cx="5048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202A35"/>
                </a:solidFill>
              </a:defRPr>
            </a:pPr>
            <a:r>
              <a:rPr sz="2850" b="1">
                <a:solidFill>
                  <a:srgbClr val="202A35"/>
                </a:solidFill>
              </a:rPr>
              <a:t>MAVR</a:t>
            </a:r>
          </a:p>
        </p:txBody>
      </p:sp>
      <p:sp>
        <p:nvSpPr>
          <p:cNvPr id="5" name="category-08">
            <a:extLst xmlns:a="http://schemas.openxmlformats.org/drawingml/2006/main">
              <a:ext uri="{FF2B5EF4-FFF2-40B4-BE49-F238E27FC236}">
                <a16:creationId xmlns:a16="http://schemas.microsoft.com/office/drawing/2014/main" id="{4BA0A03F-9039-418A-823E-6B1B2DEA2E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62200" y="2247900"/>
            <a:ext cx="5715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7C8793"/>
                </a:solidFill>
              </a:defRPr>
            </a:pPr>
            <a:r>
              <a:rPr sz="1125" b="1">
                <a:solidFill>
                  <a:srgbClr val="7C8793"/>
                </a:solidFill>
              </a:rPr>
              <a:t>耐力营养决策工具  ·  MAVR</a:t>
            </a:r>
          </a:p>
        </p:txBody>
      </p:sp>
      <p:sp>
        <p:nvSpPr>
          <p:cNvPr id="6" name="accent-08">
            <a:extLst xmlns:a="http://schemas.openxmlformats.org/drawingml/2006/main">
              <a:ext uri="{FF2B5EF4-FFF2-40B4-BE49-F238E27FC236}">
                <a16:creationId xmlns:a16="http://schemas.microsoft.com/office/drawing/2014/main" id="{9FF3CD96-6306-45F7-950A-BACB58F760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2609850"/>
            <a:ext cx="8191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2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position-label-08">
            <a:extLst xmlns:a="http://schemas.openxmlformats.org/drawingml/2006/main">
              <a:ext uri="{FF2B5EF4-FFF2-40B4-BE49-F238E27FC236}">
                <a16:creationId xmlns:a16="http://schemas.microsoft.com/office/drawing/2014/main" id="{5BC3CD4E-1D13-4EE1-8D2D-C7CC989D6E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2838450"/>
            <a:ext cx="1143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4720"/>
                </a:solidFill>
              </a:defRPr>
            </a:pPr>
            <a:r>
              <a:rPr sz="1275" b="1">
                <a:solidFill>
                  <a:srgbClr val="D94720"/>
                </a:solidFill>
              </a:rPr>
              <a:t>产品定位</a:t>
            </a:r>
          </a:p>
        </p:txBody>
      </p:sp>
      <p:sp>
        <p:nvSpPr>
          <p:cNvPr id="8" name="position-08">
            <a:extLst xmlns:a="http://schemas.openxmlformats.org/drawingml/2006/main">
              <a:ext uri="{FF2B5EF4-FFF2-40B4-BE49-F238E27FC236}">
                <a16:creationId xmlns:a16="http://schemas.microsoft.com/office/drawing/2014/main" id="{6A4F2C19-72E4-4444-83BC-1F0C9B9E1B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00350" y="2762250"/>
            <a:ext cx="10572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293540"/>
                </a:solidFill>
              </a:defRPr>
            </a:pPr>
            <a:r>
              <a:rPr sz="1500" b="1">
                <a:solidFill>
                  <a:srgbClr val="293540"/>
                </a:solidFill>
              </a:rPr>
              <a:t>以未来训练需求驱动今天怎么吃，统一日常饮食、途中补给与比赛策略。</a:t>
            </a:r>
          </a:p>
        </p:txBody>
      </p:sp>
      <p:sp>
        <p:nvSpPr>
          <p:cNvPr id="9" name="position-rule-08">
            <a:extLst xmlns:a="http://schemas.openxmlformats.org/drawingml/2006/main">
              <a:ext uri="{FF2B5EF4-FFF2-40B4-BE49-F238E27FC236}">
                <a16:creationId xmlns:a16="http://schemas.microsoft.com/office/drawing/2014/main" id="{DE92EF02-8F6F-4786-8D8B-3002BF2B08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3276600"/>
            <a:ext cx="11734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EE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function-label-08">
            <a:extLst xmlns:a="http://schemas.openxmlformats.org/drawingml/2006/main">
              <a:ext uri="{FF2B5EF4-FFF2-40B4-BE49-F238E27FC236}">
                <a16:creationId xmlns:a16="http://schemas.microsoft.com/office/drawing/2014/main" id="{E2BE5193-5D59-4D09-80B5-21F970C852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3476625"/>
            <a:ext cx="1714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202A35"/>
                </a:solidFill>
              </a:defRPr>
            </a:pPr>
            <a:r>
              <a:rPr sz="1575" b="1">
                <a:solidFill>
                  <a:srgbClr val="202A35"/>
                </a:solidFill>
              </a:rPr>
              <a:t>核心功能</a:t>
            </a:r>
          </a:p>
        </p:txBody>
      </p:sp>
      <p:sp>
        <p:nvSpPr>
          <p:cNvPr id="11" name="function-08-0">
            <a:extLst xmlns:a="http://schemas.openxmlformats.org/drawingml/2006/main">
              <a:ext uri="{FF2B5EF4-FFF2-40B4-BE49-F238E27FC236}">
                <a16:creationId xmlns:a16="http://schemas.microsoft.com/office/drawing/2014/main" id="{65517EE2-B1CB-4B73-AF20-EAF318B052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3943350"/>
            <a:ext cx="4000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F4B22"/>
                </a:solidFill>
              </a:defRPr>
            </a:pPr>
            <a:r>
              <a:rPr sz="1125" b="1">
                <a:solidFill>
                  <a:srgbClr val="FF4B22"/>
                </a:solidFill>
              </a:rPr>
              <a:t>01</a:t>
            </a:r>
          </a:p>
        </p:txBody>
      </p:sp>
      <p:sp>
        <p:nvSpPr>
          <p:cNvPr id="12" name="function-copy-08-0">
            <a:extLst xmlns:a="http://schemas.openxmlformats.org/drawingml/2006/main">
              <a:ext uri="{FF2B5EF4-FFF2-40B4-BE49-F238E27FC236}">
                <a16:creationId xmlns:a16="http://schemas.microsoft.com/office/drawing/2014/main" id="{E213C5A9-B6FC-4C96-A26A-45E18E0CC8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3857625"/>
            <a:ext cx="4286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13">
                <a:solidFill>
                  <a:srgbClr val="3F4B56"/>
                </a:solidFill>
              </a:defRPr>
            </a:pPr>
            <a:r>
              <a:rPr sz="1313">
                <a:solidFill>
                  <a:srgbClr val="3F4B56"/>
                </a:solidFill>
              </a:rPr>
              <a:t>训练日历与动态热量／宏量目标</a:t>
            </a:r>
          </a:p>
        </p:txBody>
      </p:sp>
      <p:sp>
        <p:nvSpPr>
          <p:cNvPr id="13" name="function-08-1">
            <a:extLst xmlns:a="http://schemas.openxmlformats.org/drawingml/2006/main">
              <a:ext uri="{FF2B5EF4-FFF2-40B4-BE49-F238E27FC236}">
                <a16:creationId xmlns:a16="http://schemas.microsoft.com/office/drawing/2014/main" id="{95FBBCC0-1CEF-4021-B4BE-EC63B95426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4486275"/>
            <a:ext cx="4000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F4B22"/>
                </a:solidFill>
              </a:defRPr>
            </a:pPr>
            <a:r>
              <a:rPr sz="1125" b="1">
                <a:solidFill>
                  <a:srgbClr val="FF4B22"/>
                </a:solidFill>
              </a:rPr>
              <a:t>02</a:t>
            </a:r>
          </a:p>
        </p:txBody>
      </p:sp>
      <p:sp>
        <p:nvSpPr>
          <p:cNvPr id="14" name="function-copy-08-1">
            <a:extLst xmlns:a="http://schemas.openxmlformats.org/drawingml/2006/main">
              <a:ext uri="{FF2B5EF4-FFF2-40B4-BE49-F238E27FC236}">
                <a16:creationId xmlns:a16="http://schemas.microsoft.com/office/drawing/2014/main" id="{5B0B9B83-54AC-4DFE-AC25-CBF47E6637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4400550"/>
            <a:ext cx="4286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13">
                <a:solidFill>
                  <a:srgbClr val="3F4B56"/>
                </a:solidFill>
              </a:defRPr>
            </a:pPr>
            <a:r>
              <a:rPr sz="1313">
                <a:solidFill>
                  <a:srgbClr val="3F4B56"/>
                </a:solidFill>
              </a:rPr>
              <a:t>餐食时间线、定时补给与碳水装载</a:t>
            </a:r>
          </a:p>
        </p:txBody>
      </p:sp>
      <p:sp>
        <p:nvSpPr>
          <p:cNvPr id="15" name="function-08-2">
            <a:extLst xmlns:a="http://schemas.openxmlformats.org/drawingml/2006/main">
              <a:ext uri="{FF2B5EF4-FFF2-40B4-BE49-F238E27FC236}">
                <a16:creationId xmlns:a16="http://schemas.microsoft.com/office/drawing/2014/main" id="{12F567F5-E6F4-45C3-B0CC-F9D540110B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029200"/>
            <a:ext cx="4000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F4B22"/>
                </a:solidFill>
              </a:defRPr>
            </a:pPr>
            <a:r>
              <a:rPr sz="1125" b="1">
                <a:solidFill>
                  <a:srgbClr val="FF4B22"/>
                </a:solidFill>
              </a:rPr>
              <a:t>03</a:t>
            </a:r>
          </a:p>
        </p:txBody>
      </p:sp>
      <p:sp>
        <p:nvSpPr>
          <p:cNvPr id="16" name="function-copy-08-2">
            <a:extLst xmlns:a="http://schemas.openxmlformats.org/drawingml/2006/main">
              <a:ext uri="{FF2B5EF4-FFF2-40B4-BE49-F238E27FC236}">
                <a16:creationId xmlns:a16="http://schemas.microsoft.com/office/drawing/2014/main" id="{8EE587F0-3FA8-473E-A3C9-1F01AACAE3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4943475"/>
            <a:ext cx="4286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13">
                <a:solidFill>
                  <a:srgbClr val="3F4B56"/>
                </a:solidFill>
              </a:defRPr>
            </a:pPr>
            <a:r>
              <a:rPr sz="1313">
                <a:solidFill>
                  <a:srgbClr val="3F4B56"/>
                </a:solidFill>
              </a:rPr>
              <a:t>实时糖原预测与多模态饮食记录</a:t>
            </a:r>
          </a:p>
        </p:txBody>
      </p:sp>
      <p:sp>
        <p:nvSpPr>
          <p:cNvPr id="17" name="function-08-3">
            <a:extLst xmlns:a="http://schemas.openxmlformats.org/drawingml/2006/main">
              <a:ext uri="{FF2B5EF4-FFF2-40B4-BE49-F238E27FC236}">
                <a16:creationId xmlns:a16="http://schemas.microsoft.com/office/drawing/2014/main" id="{EA703D72-1636-49DB-AAFD-04F3D24097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572125"/>
            <a:ext cx="4000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F4B22"/>
                </a:solidFill>
              </a:defRPr>
            </a:pPr>
            <a:r>
              <a:rPr sz="1125" b="1">
                <a:solidFill>
                  <a:srgbClr val="FF4B22"/>
                </a:solidFill>
              </a:rPr>
              <a:t>04</a:t>
            </a:r>
          </a:p>
        </p:txBody>
      </p:sp>
      <p:sp>
        <p:nvSpPr>
          <p:cNvPr id="18" name="function-copy-08-3">
            <a:extLst xmlns:a="http://schemas.openxmlformats.org/drawingml/2006/main">
              <a:ext uri="{FF2B5EF4-FFF2-40B4-BE49-F238E27FC236}">
                <a16:creationId xmlns:a16="http://schemas.microsoft.com/office/drawing/2014/main" id="{C7DDDADA-AC44-4AD9-8852-F50C1B65F6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5486400"/>
            <a:ext cx="4286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13">
                <a:solidFill>
                  <a:srgbClr val="3F4B56"/>
                </a:solidFill>
              </a:defRPr>
            </a:pPr>
            <a:r>
              <a:rPr sz="1313">
                <a:solidFill>
                  <a:srgbClr val="3F4B56"/>
                </a:solidFill>
              </a:rPr>
              <a:t>AI 营养教练及多耐力项目支持</a:t>
            </a:r>
          </a:p>
        </p:txBody>
      </p:sp>
      <p:sp>
        <p:nvSpPr>
          <p:cNvPr id="19" name="analysis-label-08-0">
            <a:extLst xmlns:a="http://schemas.openxmlformats.org/drawingml/2006/main">
              <a:ext uri="{FF2B5EF4-FFF2-40B4-BE49-F238E27FC236}">
                <a16:creationId xmlns:a16="http://schemas.microsoft.com/office/drawing/2014/main" id="{AB5179AB-D38B-40C7-B43B-5F55FA03C3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3476625"/>
            <a:ext cx="1047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4B5966"/>
                </a:solidFill>
              </a:defRPr>
            </a:pPr>
            <a:r>
              <a:rPr sz="1275" b="1">
                <a:solidFill>
                  <a:srgbClr val="4B5966"/>
                </a:solidFill>
              </a:rPr>
              <a:t>产品亮点</a:t>
            </a:r>
          </a:p>
        </p:txBody>
      </p:sp>
      <p:sp>
        <p:nvSpPr>
          <p:cNvPr id="20" name="analysis-copy-08-0">
            <a:extLst xmlns:a="http://schemas.openxmlformats.org/drawingml/2006/main">
              <a:ext uri="{FF2B5EF4-FFF2-40B4-BE49-F238E27FC236}">
                <a16:creationId xmlns:a16="http://schemas.microsoft.com/office/drawing/2014/main" id="{9DC32821-2B1C-4DE5-967C-B18F9B2199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3438525"/>
            <a:ext cx="53149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15">
                <a:solidFill>
                  <a:srgbClr val="384550"/>
                </a:solidFill>
              </a:defRPr>
            </a:pPr>
            <a:r>
              <a:rPr sz="1215">
                <a:solidFill>
                  <a:srgbClr val="384550"/>
                </a:solidFill>
              </a:rPr>
              <a:t>日常饮食、训练补给和比赛策略共享数据模型；糖原投影视图直观；AI 掌握日历、目标和历史上下文。</a:t>
            </a:r>
          </a:p>
        </p:txBody>
      </p:sp>
      <p:sp>
        <p:nvSpPr>
          <p:cNvPr id="21" name="analysis-rule-08-1">
            <a:extLst xmlns:a="http://schemas.openxmlformats.org/drawingml/2006/main">
              <a:ext uri="{FF2B5EF4-FFF2-40B4-BE49-F238E27FC236}">
                <a16:creationId xmlns:a16="http://schemas.microsoft.com/office/drawing/2014/main" id="{FC08AEC2-70B5-4033-8301-2FD4977610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4143375"/>
            <a:ext cx="64579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1E5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analysis-label-08-1">
            <a:extLst xmlns:a="http://schemas.openxmlformats.org/drawingml/2006/main">
              <a:ext uri="{FF2B5EF4-FFF2-40B4-BE49-F238E27FC236}">
                <a16:creationId xmlns:a16="http://schemas.microsoft.com/office/drawing/2014/main" id="{F1B89538-DBCD-46B4-8A08-E35756ED1C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4200525"/>
            <a:ext cx="1047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4B5966"/>
                </a:solidFill>
              </a:defRPr>
            </a:pPr>
            <a:r>
              <a:rPr sz="1275" b="1">
                <a:solidFill>
                  <a:srgbClr val="4B5966"/>
                </a:solidFill>
              </a:rPr>
              <a:t>值得借鉴</a:t>
            </a:r>
          </a:p>
        </p:txBody>
      </p:sp>
      <p:sp>
        <p:nvSpPr>
          <p:cNvPr id="23" name="analysis-copy-08-1">
            <a:extLst xmlns:a="http://schemas.openxmlformats.org/drawingml/2006/main">
              <a:ext uri="{FF2B5EF4-FFF2-40B4-BE49-F238E27FC236}">
                <a16:creationId xmlns:a16="http://schemas.microsoft.com/office/drawing/2014/main" id="{13484667-3FB9-443F-9A61-A1C66506D4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4162425"/>
            <a:ext cx="53149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15">
                <a:solidFill>
                  <a:srgbClr val="384550"/>
                </a:solidFill>
              </a:defRPr>
            </a:pPr>
            <a:r>
              <a:rPr sz="1215">
                <a:solidFill>
                  <a:srgbClr val="384550"/>
                </a:solidFill>
              </a:rPr>
              <a:t>让未来训练决定今日摄入；把宏量目标落到具体时间；AI 对话必须基于结构化训练与摄入数据。</a:t>
            </a:r>
          </a:p>
        </p:txBody>
      </p:sp>
      <p:sp>
        <p:nvSpPr>
          <p:cNvPr id="24" name="analysis-rule-08-2">
            <a:extLst xmlns:a="http://schemas.openxmlformats.org/drawingml/2006/main">
              <a:ext uri="{FF2B5EF4-FFF2-40B4-BE49-F238E27FC236}">
                <a16:creationId xmlns:a16="http://schemas.microsoft.com/office/drawing/2014/main" id="{4FD2BFA2-5263-4797-BD60-378B1A7EE9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4867275"/>
            <a:ext cx="64579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1E5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analysis-label-08-2">
            <a:extLst xmlns:a="http://schemas.openxmlformats.org/drawingml/2006/main">
              <a:ext uri="{FF2B5EF4-FFF2-40B4-BE49-F238E27FC236}">
                <a16:creationId xmlns:a16="http://schemas.microsoft.com/office/drawing/2014/main" id="{5EB6461B-36D7-4CBF-A176-E599573E30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4924425"/>
            <a:ext cx="1047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4720"/>
                </a:solidFill>
              </a:defRPr>
            </a:pPr>
            <a:r>
              <a:rPr sz="1275" b="1">
                <a:solidFill>
                  <a:srgbClr val="D94720"/>
                </a:solidFill>
              </a:rPr>
              <a:t>升级方向</a:t>
            </a:r>
          </a:p>
        </p:txBody>
      </p:sp>
      <p:sp>
        <p:nvSpPr>
          <p:cNvPr id="26" name="analysis-copy-08-2">
            <a:extLst xmlns:a="http://schemas.openxmlformats.org/drawingml/2006/main">
              <a:ext uri="{FF2B5EF4-FFF2-40B4-BE49-F238E27FC236}">
                <a16:creationId xmlns:a16="http://schemas.microsoft.com/office/drawing/2014/main" id="{B536C26D-C92F-439D-AB11-5EC07CCD4B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4886325"/>
            <a:ext cx="53149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15">
                <a:solidFill>
                  <a:srgbClr val="384550"/>
                </a:solidFill>
              </a:defRPr>
            </a:pPr>
            <a:r>
              <a:rPr sz="1215">
                <a:solidFill>
                  <a:srgbClr val="384550"/>
                </a:solidFill>
              </a:rPr>
              <a:t>提供中餐、外卖、食堂和本土补给品识别；结合疲劳、睡眠与胃肠反馈，并展示置信度和替代方案。</a:t>
            </a:r>
          </a:p>
        </p:txBody>
      </p:sp>
      <p:sp>
        <p:nvSpPr>
          <p:cNvPr id="27" name="analysis-rule-08-3">
            <a:extLst xmlns:a="http://schemas.openxmlformats.org/drawingml/2006/main">
              <a:ext uri="{FF2B5EF4-FFF2-40B4-BE49-F238E27FC236}">
                <a16:creationId xmlns:a16="http://schemas.microsoft.com/office/drawing/2014/main" id="{439D4898-1DDC-4F61-B7B4-67120AC561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5591175"/>
            <a:ext cx="64579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1E5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analysis-label-08-3">
            <a:extLst xmlns:a="http://schemas.openxmlformats.org/drawingml/2006/main">
              <a:ext uri="{FF2B5EF4-FFF2-40B4-BE49-F238E27FC236}">
                <a16:creationId xmlns:a16="http://schemas.microsoft.com/office/drawing/2014/main" id="{7AE7778D-FDBD-4B46-A17B-934A840D3E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5648325"/>
            <a:ext cx="1047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4B5966"/>
                </a:solidFill>
              </a:defRPr>
            </a:pPr>
            <a:r>
              <a:rPr sz="1275" b="1">
                <a:solidFill>
                  <a:srgbClr val="4B5966"/>
                </a:solidFill>
              </a:rPr>
              <a:t>主要缺点</a:t>
            </a:r>
          </a:p>
        </p:txBody>
      </p:sp>
      <p:sp>
        <p:nvSpPr>
          <p:cNvPr id="29" name="analysis-copy-08-3">
            <a:extLst xmlns:a="http://schemas.openxmlformats.org/drawingml/2006/main">
              <a:ext uri="{FF2B5EF4-FFF2-40B4-BE49-F238E27FC236}">
                <a16:creationId xmlns:a16="http://schemas.microsoft.com/office/drawing/2014/main" id="{A8CDC7D2-742F-468A-AAB7-450F6872F1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5610225"/>
            <a:ext cx="53149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15">
                <a:solidFill>
                  <a:srgbClr val="384550"/>
                </a:solidFill>
              </a:defRPr>
            </a:pPr>
            <a:r>
              <a:rPr sz="1215">
                <a:solidFill>
                  <a:srgbClr val="384550"/>
                </a:solidFill>
              </a:rPr>
              <a:t>科学性与案例缺少独立验证；受训练和饮食记录质量影响；产品偏早期、iPhone 优先、本地化不足。</a:t>
            </a:r>
          </a:p>
        </p:txBody>
      </p:sp>
      <p:sp>
        <p:nvSpPr>
          <p:cNvPr id="30" name="analysis-rule-08-4">
            <a:extLst xmlns:a="http://schemas.openxmlformats.org/drawingml/2006/main">
              <a:ext uri="{FF2B5EF4-FFF2-40B4-BE49-F238E27FC236}">
                <a16:creationId xmlns:a16="http://schemas.microsoft.com/office/drawing/2014/main" id="{0A021A69-45EE-4250-9BFD-5DA399B7C7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6315075"/>
            <a:ext cx="64579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1E5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analysis-label-08-4">
            <a:extLst xmlns:a="http://schemas.openxmlformats.org/drawingml/2006/main">
              <a:ext uri="{FF2B5EF4-FFF2-40B4-BE49-F238E27FC236}">
                <a16:creationId xmlns:a16="http://schemas.microsoft.com/office/drawing/2014/main" id="{3E01FABC-67C9-41EF-B970-FEEC5BA265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6372225"/>
            <a:ext cx="1047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4B5966"/>
                </a:solidFill>
              </a:defRPr>
            </a:pPr>
            <a:r>
              <a:rPr sz="1275" b="1">
                <a:solidFill>
                  <a:srgbClr val="4B5966"/>
                </a:solidFill>
              </a:rPr>
              <a:t>变现模式</a:t>
            </a:r>
          </a:p>
        </p:txBody>
      </p:sp>
      <p:sp>
        <p:nvSpPr>
          <p:cNvPr id="32" name="analysis-copy-08-4">
            <a:extLst xmlns:a="http://schemas.openxmlformats.org/drawingml/2006/main">
              <a:ext uri="{FF2B5EF4-FFF2-40B4-BE49-F238E27FC236}">
                <a16:creationId xmlns:a16="http://schemas.microsoft.com/office/drawing/2014/main" id="{B7A32FCA-BAAF-492D-9D48-CC970280AE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6334125"/>
            <a:ext cx="53149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15">
                <a:solidFill>
                  <a:srgbClr val="384550"/>
                </a:solidFill>
              </a:defRPr>
            </a:pPr>
            <a:r>
              <a:rPr sz="1215">
                <a:solidFill>
                  <a:srgbClr val="384550"/>
                </a:solidFill>
              </a:rPr>
              <a:t>免费试用＋MAVR Pro；AI 食物分析、语音记录和动态餐食生成属于高级能力。</a:t>
            </a:r>
          </a:p>
        </p:txBody>
      </p:sp>
    </p:spTree>
    <p:extLst>
      <p:ext uri="{BB962C8B-B14F-4D97-AF65-F5344CB8AC3E}">
        <p14:creationId xmlns:p14="http://schemas.microsoft.com/office/powerpoint/2010/main" val="425511564"/>
      </p:ext>
    </p:extLst>
  </p:cSld>
</p:sld>
</file>

<file path=ppt/slides/slide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3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21f7afe5bf74b0a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5240000" cy="8572500"/>
          </a:xfrm>
          <a:prstGeom xmlns:a="http://schemas.openxmlformats.org/drawingml/2006/main" prst="rect">
            <a:avLst/>
          </a:prstGeom>
        </p:spPr>
      </p:pic>
      <p:sp>
        <p:nvSpPr>
          <p:cNvPr id="2" name="reading-surface-09">
            <a:extLst xmlns:a="http://schemas.openxmlformats.org/drawingml/2006/main">
              <a:ext uri="{FF2B5EF4-FFF2-40B4-BE49-F238E27FC236}">
                <a16:creationId xmlns:a16="http://schemas.microsoft.com/office/drawing/2014/main" id="{9BDCC1B3-73B4-4EE2-87C0-62307E67AB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600200"/>
            <a:ext cx="12954000" cy="5810250"/>
          </a:xfrm>
          <a:prstGeom xmlns:a="http://schemas.openxmlformats.org/drawingml/2006/main" prst="roundRect">
            <a:avLst>
              <a:gd name="adj" fmla="val 262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5E9EE"/>
            </a:solidFill>
            <a:prstDash val="solid"/>
          </a:ln>
        </p:spPr>
      </p:sp>
      <p:sp>
        <p:nvSpPr>
          <p:cNvPr id="3" name="index-09">
            <a:extLst xmlns:a="http://schemas.openxmlformats.org/drawingml/2006/main">
              <a:ext uri="{FF2B5EF4-FFF2-40B4-BE49-F238E27FC236}">
                <a16:creationId xmlns:a16="http://schemas.microsoft.com/office/drawing/2014/main" id="{3E5380B5-932B-4CDB-9BA2-7A2E786AAD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1847850"/>
            <a:ext cx="6858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FF4B22"/>
                </a:solidFill>
              </a:defRPr>
            </a:pPr>
            <a:r>
              <a:rPr sz="2250" b="1">
                <a:solidFill>
                  <a:srgbClr val="FF4B22"/>
                </a:solidFill>
              </a:rPr>
              <a:t>09</a:t>
            </a:r>
          </a:p>
        </p:txBody>
      </p:sp>
      <p:sp>
        <p:nvSpPr>
          <p:cNvPr id="4" name="title-09">
            <a:extLst xmlns:a="http://schemas.openxmlformats.org/drawingml/2006/main">
              <a:ext uri="{FF2B5EF4-FFF2-40B4-BE49-F238E27FC236}">
                <a16:creationId xmlns:a16="http://schemas.microsoft.com/office/drawing/2014/main" id="{B90368FA-9E76-436F-807B-ED0F17F5B4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62200" y="1752600"/>
            <a:ext cx="5048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202A35"/>
                </a:solidFill>
              </a:defRPr>
            </a:pPr>
            <a:r>
              <a:rPr sz="2850" b="1">
                <a:solidFill>
                  <a:srgbClr val="202A35"/>
                </a:solidFill>
              </a:rPr>
              <a:t>MyFitnessPal</a:t>
            </a:r>
          </a:p>
        </p:txBody>
      </p:sp>
      <p:sp>
        <p:nvSpPr>
          <p:cNvPr id="5" name="category-09">
            <a:extLst xmlns:a="http://schemas.openxmlformats.org/drawingml/2006/main">
              <a:ext uri="{FF2B5EF4-FFF2-40B4-BE49-F238E27FC236}">
                <a16:creationId xmlns:a16="http://schemas.microsoft.com/office/drawing/2014/main" id="{E590EBB0-204C-4376-A8BD-032BDB55DC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62200" y="2247900"/>
            <a:ext cx="5715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7C8793"/>
                </a:solidFill>
              </a:defRPr>
            </a:pPr>
            <a:r>
              <a:rPr sz="1125" b="1">
                <a:solidFill>
                  <a:srgbClr val="7C8793"/>
                </a:solidFill>
              </a:rPr>
              <a:t>通用饮食记录平台  ·  MYFITNESSPAL</a:t>
            </a:r>
          </a:p>
        </p:txBody>
      </p:sp>
      <p:sp>
        <p:nvSpPr>
          <p:cNvPr id="6" name="accent-09">
            <a:extLst xmlns:a="http://schemas.openxmlformats.org/drawingml/2006/main">
              <a:ext uri="{FF2B5EF4-FFF2-40B4-BE49-F238E27FC236}">
                <a16:creationId xmlns:a16="http://schemas.microsoft.com/office/drawing/2014/main" id="{1EFB2FCF-02E3-4716-8046-DC417C1F62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2609850"/>
            <a:ext cx="8191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2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position-label-09">
            <a:extLst xmlns:a="http://schemas.openxmlformats.org/drawingml/2006/main">
              <a:ext uri="{FF2B5EF4-FFF2-40B4-BE49-F238E27FC236}">
                <a16:creationId xmlns:a16="http://schemas.microsoft.com/office/drawing/2014/main" id="{32F7F779-E795-4C49-9A9D-27E6981FCE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2838450"/>
            <a:ext cx="1143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4720"/>
                </a:solidFill>
              </a:defRPr>
            </a:pPr>
            <a:r>
              <a:rPr sz="1275" b="1">
                <a:solidFill>
                  <a:srgbClr val="D94720"/>
                </a:solidFill>
              </a:rPr>
              <a:t>产品定位</a:t>
            </a:r>
          </a:p>
        </p:txBody>
      </p:sp>
      <p:sp>
        <p:nvSpPr>
          <p:cNvPr id="8" name="position-09">
            <a:extLst xmlns:a="http://schemas.openxmlformats.org/drawingml/2006/main">
              <a:ext uri="{FF2B5EF4-FFF2-40B4-BE49-F238E27FC236}">
                <a16:creationId xmlns:a16="http://schemas.microsoft.com/office/drawing/2014/main" id="{4900D0CB-5345-4B71-8149-16B227D779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00350" y="2762250"/>
            <a:ext cx="10572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293540"/>
                </a:solidFill>
              </a:defRPr>
            </a:pPr>
            <a:r>
              <a:rPr sz="1500" b="1">
                <a:solidFill>
                  <a:srgbClr val="293540"/>
                </a:solidFill>
              </a:rPr>
              <a:t>以庞大食物库和低摩擦录入方式构建长期饮食记录基础设施。</a:t>
            </a:r>
          </a:p>
        </p:txBody>
      </p:sp>
      <p:sp>
        <p:nvSpPr>
          <p:cNvPr id="9" name="position-rule-09">
            <a:extLst xmlns:a="http://schemas.openxmlformats.org/drawingml/2006/main">
              <a:ext uri="{FF2B5EF4-FFF2-40B4-BE49-F238E27FC236}">
                <a16:creationId xmlns:a16="http://schemas.microsoft.com/office/drawing/2014/main" id="{51E346F2-ABB3-410D-B52F-A63B362BF2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3276600"/>
            <a:ext cx="11734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EE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function-label-09">
            <a:extLst xmlns:a="http://schemas.openxmlformats.org/drawingml/2006/main">
              <a:ext uri="{FF2B5EF4-FFF2-40B4-BE49-F238E27FC236}">
                <a16:creationId xmlns:a16="http://schemas.microsoft.com/office/drawing/2014/main" id="{FDEBBEF2-5F6E-4049-AFED-46180B27C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3476625"/>
            <a:ext cx="1714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202A35"/>
                </a:solidFill>
              </a:defRPr>
            </a:pPr>
            <a:r>
              <a:rPr sz="1575" b="1">
                <a:solidFill>
                  <a:srgbClr val="202A35"/>
                </a:solidFill>
              </a:rPr>
              <a:t>核心功能</a:t>
            </a:r>
          </a:p>
        </p:txBody>
      </p:sp>
      <p:sp>
        <p:nvSpPr>
          <p:cNvPr id="11" name="function-09-0">
            <a:extLst xmlns:a="http://schemas.openxmlformats.org/drawingml/2006/main">
              <a:ext uri="{FF2B5EF4-FFF2-40B4-BE49-F238E27FC236}">
                <a16:creationId xmlns:a16="http://schemas.microsoft.com/office/drawing/2014/main" id="{B0D75A08-002B-4FCF-AF90-ED83F15DC8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3943350"/>
            <a:ext cx="4000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F4B22"/>
                </a:solidFill>
              </a:defRPr>
            </a:pPr>
            <a:r>
              <a:rPr sz="1125" b="1">
                <a:solidFill>
                  <a:srgbClr val="FF4B22"/>
                </a:solidFill>
              </a:rPr>
              <a:t>01</a:t>
            </a:r>
          </a:p>
        </p:txBody>
      </p:sp>
      <p:sp>
        <p:nvSpPr>
          <p:cNvPr id="12" name="function-copy-09-0">
            <a:extLst xmlns:a="http://schemas.openxmlformats.org/drawingml/2006/main">
              <a:ext uri="{FF2B5EF4-FFF2-40B4-BE49-F238E27FC236}">
                <a16:creationId xmlns:a16="http://schemas.microsoft.com/office/drawing/2014/main" id="{F015145A-6503-49A0-8463-90D3047927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3857625"/>
            <a:ext cx="4286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13">
                <a:solidFill>
                  <a:srgbClr val="3F4B56"/>
                </a:solidFill>
              </a:defRPr>
            </a:pPr>
            <a:r>
              <a:rPr sz="1313">
                <a:solidFill>
                  <a:srgbClr val="3F4B56"/>
                </a:solidFill>
              </a:rPr>
              <a:t>热量与宏量营养记录</a:t>
            </a:r>
          </a:p>
        </p:txBody>
      </p:sp>
      <p:sp>
        <p:nvSpPr>
          <p:cNvPr id="13" name="function-09-1">
            <a:extLst xmlns:a="http://schemas.openxmlformats.org/drawingml/2006/main">
              <a:ext uri="{FF2B5EF4-FFF2-40B4-BE49-F238E27FC236}">
                <a16:creationId xmlns:a16="http://schemas.microsoft.com/office/drawing/2014/main" id="{83F533BB-773B-453B-BD42-62C495DC0C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4486275"/>
            <a:ext cx="4000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F4B22"/>
                </a:solidFill>
              </a:defRPr>
            </a:pPr>
            <a:r>
              <a:rPr sz="1125" b="1">
                <a:solidFill>
                  <a:srgbClr val="FF4B22"/>
                </a:solidFill>
              </a:rPr>
              <a:t>02</a:t>
            </a:r>
          </a:p>
        </p:txBody>
      </p:sp>
      <p:sp>
        <p:nvSpPr>
          <p:cNvPr id="14" name="function-copy-09-1">
            <a:extLst xmlns:a="http://schemas.openxmlformats.org/drawingml/2006/main">
              <a:ext uri="{FF2B5EF4-FFF2-40B4-BE49-F238E27FC236}">
                <a16:creationId xmlns:a16="http://schemas.microsoft.com/office/drawing/2014/main" id="{110C16BA-9F04-40DE-A90C-7FC7FD21F5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4400550"/>
            <a:ext cx="4286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13">
                <a:solidFill>
                  <a:srgbClr val="3F4B56"/>
                </a:solidFill>
              </a:defRPr>
            </a:pPr>
            <a:r>
              <a:rPr sz="1313">
                <a:solidFill>
                  <a:srgbClr val="3F4B56"/>
                </a:solidFill>
              </a:rPr>
              <a:t>食物库、条码、自定义食物与配方</a:t>
            </a:r>
          </a:p>
        </p:txBody>
      </p:sp>
      <p:sp>
        <p:nvSpPr>
          <p:cNvPr id="15" name="function-09-2">
            <a:extLst xmlns:a="http://schemas.openxmlformats.org/drawingml/2006/main">
              <a:ext uri="{FF2B5EF4-FFF2-40B4-BE49-F238E27FC236}">
                <a16:creationId xmlns:a16="http://schemas.microsoft.com/office/drawing/2014/main" id="{AC457123-DAEB-4A85-9104-4188D445A6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029200"/>
            <a:ext cx="4000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F4B22"/>
                </a:solidFill>
              </a:defRPr>
            </a:pPr>
            <a:r>
              <a:rPr sz="1125" b="1">
                <a:solidFill>
                  <a:srgbClr val="FF4B22"/>
                </a:solidFill>
              </a:rPr>
              <a:t>03</a:t>
            </a:r>
          </a:p>
        </p:txBody>
      </p:sp>
      <p:sp>
        <p:nvSpPr>
          <p:cNvPr id="16" name="function-copy-09-2">
            <a:extLst xmlns:a="http://schemas.openxmlformats.org/drawingml/2006/main">
              <a:ext uri="{FF2B5EF4-FFF2-40B4-BE49-F238E27FC236}">
                <a16:creationId xmlns:a16="http://schemas.microsoft.com/office/drawing/2014/main" id="{12889396-AD0B-47F4-83B6-CEA2301799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4943475"/>
            <a:ext cx="4286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13">
                <a:solidFill>
                  <a:srgbClr val="3F4B56"/>
                </a:solidFill>
              </a:defRPr>
            </a:pPr>
            <a:r>
              <a:rPr sz="1313">
                <a:solidFill>
                  <a:srgbClr val="3F4B56"/>
                </a:solidFill>
              </a:rPr>
              <a:t>语音／图片录入、食谱和餐食规划</a:t>
            </a:r>
          </a:p>
        </p:txBody>
      </p:sp>
      <p:sp>
        <p:nvSpPr>
          <p:cNvPr id="17" name="function-09-3">
            <a:extLst xmlns:a="http://schemas.openxmlformats.org/drawingml/2006/main">
              <a:ext uri="{FF2B5EF4-FFF2-40B4-BE49-F238E27FC236}">
                <a16:creationId xmlns:a16="http://schemas.microsoft.com/office/drawing/2014/main" id="{3C00FB14-393E-4784-8A09-5A7668C03D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572125"/>
            <a:ext cx="4000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F4B22"/>
                </a:solidFill>
              </a:defRPr>
            </a:pPr>
            <a:r>
              <a:rPr sz="1125" b="1">
                <a:solidFill>
                  <a:srgbClr val="FF4B22"/>
                </a:solidFill>
              </a:rPr>
              <a:t>04</a:t>
            </a:r>
          </a:p>
        </p:txBody>
      </p:sp>
      <p:sp>
        <p:nvSpPr>
          <p:cNvPr id="18" name="function-copy-09-3">
            <a:extLst xmlns:a="http://schemas.openxmlformats.org/drawingml/2006/main">
              <a:ext uri="{FF2B5EF4-FFF2-40B4-BE49-F238E27FC236}">
                <a16:creationId xmlns:a16="http://schemas.microsoft.com/office/drawing/2014/main" id="{F47FC93E-1BB4-4B23-95B8-363DEB0C7D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5486400"/>
            <a:ext cx="4286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13">
                <a:solidFill>
                  <a:srgbClr val="3F4B56"/>
                </a:solidFill>
              </a:defRPr>
            </a:pPr>
            <a:r>
              <a:rPr sz="1313">
                <a:solidFill>
                  <a:srgbClr val="3F4B56"/>
                </a:solidFill>
              </a:rPr>
              <a:t>体重目标、健康平台同步、报告与洞察</a:t>
            </a:r>
          </a:p>
        </p:txBody>
      </p:sp>
      <p:sp>
        <p:nvSpPr>
          <p:cNvPr id="19" name="analysis-label-09-0">
            <a:extLst xmlns:a="http://schemas.openxmlformats.org/drawingml/2006/main">
              <a:ext uri="{FF2B5EF4-FFF2-40B4-BE49-F238E27FC236}">
                <a16:creationId xmlns:a16="http://schemas.microsoft.com/office/drawing/2014/main" id="{A3D9CB96-B6ED-4392-9379-988FB2E873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3476625"/>
            <a:ext cx="1047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4B5966"/>
                </a:solidFill>
              </a:defRPr>
            </a:pPr>
            <a:r>
              <a:rPr sz="1275" b="1">
                <a:solidFill>
                  <a:srgbClr val="4B5966"/>
                </a:solidFill>
              </a:rPr>
              <a:t>产品亮点</a:t>
            </a:r>
          </a:p>
        </p:txBody>
      </p:sp>
      <p:sp>
        <p:nvSpPr>
          <p:cNvPr id="20" name="analysis-copy-09-0">
            <a:extLst xmlns:a="http://schemas.openxmlformats.org/drawingml/2006/main">
              <a:ext uri="{FF2B5EF4-FFF2-40B4-BE49-F238E27FC236}">
                <a16:creationId xmlns:a16="http://schemas.microsoft.com/office/drawing/2014/main" id="{F4423B14-8579-4DDA-82A4-81F8AAAC29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3438525"/>
            <a:ext cx="53149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15">
                <a:solidFill>
                  <a:srgbClr val="384550"/>
                </a:solidFill>
              </a:defRPr>
            </a:pPr>
            <a:r>
              <a:rPr sz="1215">
                <a:solidFill>
                  <a:srgbClr val="384550"/>
                </a:solidFill>
              </a:rPr>
              <a:t>食物数据库、常用餐复用和多种录入方式形成记录护城河；免费入口广，数据连续性强。</a:t>
            </a:r>
          </a:p>
        </p:txBody>
      </p:sp>
      <p:sp>
        <p:nvSpPr>
          <p:cNvPr id="21" name="analysis-rule-09-1">
            <a:extLst xmlns:a="http://schemas.openxmlformats.org/drawingml/2006/main">
              <a:ext uri="{FF2B5EF4-FFF2-40B4-BE49-F238E27FC236}">
                <a16:creationId xmlns:a16="http://schemas.microsoft.com/office/drawing/2014/main" id="{8D70C9C7-6669-490E-A824-CF9E213387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4143375"/>
            <a:ext cx="64579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1E5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analysis-label-09-1">
            <a:extLst xmlns:a="http://schemas.openxmlformats.org/drawingml/2006/main">
              <a:ext uri="{FF2B5EF4-FFF2-40B4-BE49-F238E27FC236}">
                <a16:creationId xmlns:a16="http://schemas.microsoft.com/office/drawing/2014/main" id="{6E70D111-7647-4B0E-8B33-85D449D832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4200525"/>
            <a:ext cx="1047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4B5966"/>
                </a:solidFill>
              </a:defRPr>
            </a:pPr>
            <a:r>
              <a:rPr sz="1275" b="1">
                <a:solidFill>
                  <a:srgbClr val="4B5966"/>
                </a:solidFill>
              </a:rPr>
              <a:t>值得借鉴</a:t>
            </a:r>
          </a:p>
        </p:txBody>
      </p:sp>
      <p:sp>
        <p:nvSpPr>
          <p:cNvPr id="23" name="analysis-copy-09-1">
            <a:extLst xmlns:a="http://schemas.openxmlformats.org/drawingml/2006/main">
              <a:ext uri="{FF2B5EF4-FFF2-40B4-BE49-F238E27FC236}">
                <a16:creationId xmlns:a16="http://schemas.microsoft.com/office/drawing/2014/main" id="{D475377A-5730-4BBD-B804-D728A127D6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4162425"/>
            <a:ext cx="53149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15">
                <a:solidFill>
                  <a:srgbClr val="384550"/>
                </a:solidFill>
              </a:defRPr>
            </a:pPr>
            <a:r>
              <a:rPr sz="1215">
                <a:solidFill>
                  <a:srgbClr val="384550"/>
                </a:solidFill>
              </a:rPr>
              <a:t>记录要快于回忆：最近食物、常用组合、条码、语音、图片与份量纠正并存，沉淀个人食物库。</a:t>
            </a:r>
          </a:p>
        </p:txBody>
      </p:sp>
      <p:sp>
        <p:nvSpPr>
          <p:cNvPr id="24" name="analysis-rule-09-2">
            <a:extLst xmlns:a="http://schemas.openxmlformats.org/drawingml/2006/main">
              <a:ext uri="{FF2B5EF4-FFF2-40B4-BE49-F238E27FC236}">
                <a16:creationId xmlns:a16="http://schemas.microsoft.com/office/drawing/2014/main" id="{E033F83E-AE70-4B52-829A-9D7C11ACEB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4867275"/>
            <a:ext cx="64579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1E5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analysis-label-09-2">
            <a:extLst xmlns:a="http://schemas.openxmlformats.org/drawingml/2006/main">
              <a:ext uri="{FF2B5EF4-FFF2-40B4-BE49-F238E27FC236}">
                <a16:creationId xmlns:a16="http://schemas.microsoft.com/office/drawing/2014/main" id="{947B9B16-F87C-4DC0-A86B-2A4E7B49C5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4924425"/>
            <a:ext cx="1047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4720"/>
                </a:solidFill>
              </a:defRPr>
            </a:pPr>
            <a:r>
              <a:rPr sz="1275" b="1">
                <a:solidFill>
                  <a:srgbClr val="D94720"/>
                </a:solidFill>
              </a:rPr>
              <a:t>升级方向</a:t>
            </a:r>
          </a:p>
        </p:txBody>
      </p:sp>
      <p:sp>
        <p:nvSpPr>
          <p:cNvPr id="26" name="analysis-copy-09-2">
            <a:extLst xmlns:a="http://schemas.openxmlformats.org/drawingml/2006/main">
              <a:ext uri="{FF2B5EF4-FFF2-40B4-BE49-F238E27FC236}">
                <a16:creationId xmlns:a16="http://schemas.microsoft.com/office/drawing/2014/main" id="{58160F5E-D297-4583-B91B-D00EFB0DF7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4886325"/>
            <a:ext cx="53149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15">
                <a:solidFill>
                  <a:srgbClr val="384550"/>
                </a:solidFill>
              </a:defRPr>
            </a:pPr>
            <a:r>
              <a:rPr sz="1215">
                <a:solidFill>
                  <a:srgbClr val="384550"/>
                </a:solidFill>
              </a:rPr>
              <a:t>把静态每日热量升级为训练日动态目标；减少重复记录；让关键摄入直接转化为补给与恢复决策。</a:t>
            </a:r>
          </a:p>
        </p:txBody>
      </p:sp>
      <p:sp>
        <p:nvSpPr>
          <p:cNvPr id="27" name="analysis-rule-09-3">
            <a:extLst xmlns:a="http://schemas.openxmlformats.org/drawingml/2006/main">
              <a:ext uri="{FF2B5EF4-FFF2-40B4-BE49-F238E27FC236}">
                <a16:creationId xmlns:a16="http://schemas.microsoft.com/office/drawing/2014/main" id="{3D80FA64-AEAD-4BFA-9E29-5C723CFF9B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5591175"/>
            <a:ext cx="64579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1E5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analysis-label-09-3">
            <a:extLst xmlns:a="http://schemas.openxmlformats.org/drawingml/2006/main">
              <a:ext uri="{FF2B5EF4-FFF2-40B4-BE49-F238E27FC236}">
                <a16:creationId xmlns:a16="http://schemas.microsoft.com/office/drawing/2014/main" id="{168F59A0-971B-473C-B9D3-B0689D0D43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5648325"/>
            <a:ext cx="1047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4B5966"/>
                </a:solidFill>
              </a:defRPr>
            </a:pPr>
            <a:r>
              <a:rPr sz="1275" b="1">
                <a:solidFill>
                  <a:srgbClr val="4B5966"/>
                </a:solidFill>
              </a:rPr>
              <a:t>主要缺点</a:t>
            </a:r>
          </a:p>
        </p:txBody>
      </p:sp>
      <p:sp>
        <p:nvSpPr>
          <p:cNvPr id="29" name="analysis-copy-09-3">
            <a:extLst xmlns:a="http://schemas.openxmlformats.org/drawingml/2006/main">
              <a:ext uri="{FF2B5EF4-FFF2-40B4-BE49-F238E27FC236}">
                <a16:creationId xmlns:a16="http://schemas.microsoft.com/office/drawing/2014/main" id="{7E14BCBF-476E-4D49-87D2-04395DF1A6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5610225"/>
            <a:ext cx="53149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15">
                <a:solidFill>
                  <a:srgbClr val="384550"/>
                </a:solidFill>
              </a:defRPr>
            </a:pPr>
            <a:r>
              <a:rPr sz="1215">
                <a:solidFill>
                  <a:srgbClr val="384550"/>
                </a:solidFill>
              </a:rPr>
              <a:t>通用减重心智强，难理解具体训练和比赛；用户贡献数据质量不一；广告和记录负担增加摩擦。</a:t>
            </a:r>
          </a:p>
        </p:txBody>
      </p:sp>
      <p:sp>
        <p:nvSpPr>
          <p:cNvPr id="30" name="analysis-rule-09-4">
            <a:extLst xmlns:a="http://schemas.openxmlformats.org/drawingml/2006/main">
              <a:ext uri="{FF2B5EF4-FFF2-40B4-BE49-F238E27FC236}">
                <a16:creationId xmlns:a16="http://schemas.microsoft.com/office/drawing/2014/main" id="{BCD1FA5B-16C3-42EE-A420-F9C2637DA8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6315075"/>
            <a:ext cx="64579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1E5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analysis-label-09-4">
            <a:extLst xmlns:a="http://schemas.openxmlformats.org/drawingml/2006/main">
              <a:ext uri="{FF2B5EF4-FFF2-40B4-BE49-F238E27FC236}">
                <a16:creationId xmlns:a16="http://schemas.microsoft.com/office/drawing/2014/main" id="{0AA392A2-7B60-4E6A-AF5E-C5E1FFAAAB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6372225"/>
            <a:ext cx="1047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4B5966"/>
                </a:solidFill>
              </a:defRPr>
            </a:pPr>
            <a:r>
              <a:rPr sz="1275" b="1">
                <a:solidFill>
                  <a:srgbClr val="4B5966"/>
                </a:solidFill>
              </a:rPr>
              <a:t>变现模式</a:t>
            </a:r>
          </a:p>
        </p:txBody>
      </p:sp>
      <p:sp>
        <p:nvSpPr>
          <p:cNvPr id="32" name="analysis-copy-09-4">
            <a:extLst xmlns:a="http://schemas.openxmlformats.org/drawingml/2006/main">
              <a:ext uri="{FF2B5EF4-FFF2-40B4-BE49-F238E27FC236}">
                <a16:creationId xmlns:a16="http://schemas.microsoft.com/office/drawing/2014/main" id="{D8CBC30A-D87E-4172-B52E-8D0AE6276E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6334125"/>
            <a:ext cx="53149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15">
                <a:solidFill>
                  <a:srgbClr val="384550"/>
                </a:solidFill>
              </a:defRPr>
            </a:pPr>
            <a:r>
              <a:rPr sz="1215">
                <a:solidFill>
                  <a:srgbClr val="384550"/>
                </a:solidFill>
              </a:rPr>
              <a:t>免费增值；Premium／Premium+ 订阅、广告及合作服务。</a:t>
            </a:r>
          </a:p>
        </p:txBody>
      </p:sp>
    </p:spTree>
    <p:extLst>
      <p:ext uri="{BB962C8B-B14F-4D97-AF65-F5344CB8AC3E}">
        <p14:creationId xmlns:p14="http://schemas.microsoft.com/office/powerpoint/2010/main" val="1039443221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2026-08-06T02:00:03.2630000Z</dcterms:created>
  <dcterms:modified xsi:type="dcterms:W3CDTF">2026-08-06T02:00:03.2630000Z</dcterms:modified>
</coreProperties>
</file>