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5240000" cy="85725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0" userDrawn="1">
          <p15:clr>
            <a:srgbClr val="A4A3A4"/>
          </p15:clr>
        </p15:guide>
        <p15:guide id="2" pos="48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34" y="52"/>
      </p:cViewPr>
      <p:guideLst>
        <p:guide orient="horz" pos="2700"/>
        <p:guide pos="4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</a:t>
            </a:r>
            <a:r>
              <a:rPr dirty="0" err="1"/>
              <a:t>本地竞品分析报告：projects</a:t>
            </a:r>
            <a:r>
              <a:rPr dirty="0"/>
              <a:t>/running-ai-assistant/competitive-research/2026-08-05-nine-app-competitive-analysis.md（第三部分，访问于 2026-08-05）</a:t>
            </a:r>
          </a:p>
          <a:p>
            <a:r>
              <a:rPr dirty="0"/>
              <a:t>- 用户提供的康比特模板截图：codex-clipboard-1f18127e-40f0-4797-8ae9-3a9c859fc126.png</a:t>
            </a:r>
          </a:p>
          <a:p>
            <a:r>
              <a:rPr dirty="0"/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本地竞品分析报告：projects/running-ai-assistant/competitive-research/2026-08-05-nine-app-competitive-analysis.md（第三部分，访问于 2026-08-05）</a:t>
            </a:r>
          </a:p>
          <a:p>
            <a:r>
              <a:t>- 用户提供的康比特模板截图：codex-clipboard-1f18127e-40f0-4797-8ae9-3a9c859fc126.png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8013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71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6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3">
            <a:extLst>
              <a:ext uri="{FF2B5EF4-FFF2-40B4-BE49-F238E27FC236}">
                <a16:creationId xmlns:a16="http://schemas.microsoft.com/office/drawing/2014/main" id="{A59436B4-2C42-49E2-BA7F-E4DA41909C88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3">
            <a:extLst>
              <a:ext uri="{FF2B5EF4-FFF2-40B4-BE49-F238E27FC236}">
                <a16:creationId xmlns:a16="http://schemas.microsoft.com/office/drawing/2014/main" id="{C304AB35-C316-4F46-B895-B90390D7B81E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4" name="title-03">
            <a:extLst>
              <a:ext uri="{FF2B5EF4-FFF2-40B4-BE49-F238E27FC236}">
                <a16:creationId xmlns:a16="http://schemas.microsoft.com/office/drawing/2014/main" id="{D0D1B2B6-8C1C-43F9-B8E4-DAA6006919E0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Keep</a:t>
            </a:r>
          </a:p>
        </p:txBody>
      </p:sp>
      <p:sp>
        <p:nvSpPr>
          <p:cNvPr id="5" name="category-03">
            <a:extLst>
              <a:ext uri="{FF2B5EF4-FFF2-40B4-BE49-F238E27FC236}">
                <a16:creationId xmlns:a16="http://schemas.microsoft.com/office/drawing/2014/main" id="{5E85C890-9664-443D-A231-7C1A2B95705D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KEEP</a:t>
            </a:r>
          </a:p>
        </p:txBody>
      </p:sp>
      <p:sp>
        <p:nvSpPr>
          <p:cNvPr id="6" name="accent-03">
            <a:extLst>
              <a:ext uri="{FF2B5EF4-FFF2-40B4-BE49-F238E27FC236}">
                <a16:creationId xmlns:a16="http://schemas.microsoft.com/office/drawing/2014/main" id="{075DBBD9-32CC-4B51-BAA8-EF30D79EDC0B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3">
            <a:extLst>
              <a:ext uri="{FF2B5EF4-FFF2-40B4-BE49-F238E27FC236}">
                <a16:creationId xmlns:a16="http://schemas.microsoft.com/office/drawing/2014/main" id="{AA600922-4415-4758-A76C-5DA430A12A6C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3">
            <a:extLst>
              <a:ext uri="{FF2B5EF4-FFF2-40B4-BE49-F238E27FC236}">
                <a16:creationId xmlns:a16="http://schemas.microsoft.com/office/drawing/2014/main" id="{1502FE71-6867-453C-841C-4F92BB9D4DA0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用结构化内容降低运动门槛，并通过会员与自有商品规模化变现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9" name="position-rule-03">
            <a:extLst>
              <a:ext uri="{FF2B5EF4-FFF2-40B4-BE49-F238E27FC236}">
                <a16:creationId xmlns:a16="http://schemas.microsoft.com/office/drawing/2014/main" id="{DC88E204-F0FF-4034-8BDA-E8E35E2FD601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3">
            <a:extLst>
              <a:ext uri="{FF2B5EF4-FFF2-40B4-BE49-F238E27FC236}">
                <a16:creationId xmlns:a16="http://schemas.microsoft.com/office/drawing/2014/main" id="{12095002-30CE-41EC-AF8E-686113B98C96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3-0">
            <a:extLst>
              <a:ext uri="{FF2B5EF4-FFF2-40B4-BE49-F238E27FC236}">
                <a16:creationId xmlns:a16="http://schemas.microsoft.com/office/drawing/2014/main" id="{9D11270F-50E1-4E20-9C38-DDBDA342753C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3-0">
            <a:extLst>
              <a:ext uri="{FF2B5EF4-FFF2-40B4-BE49-F238E27FC236}">
                <a16:creationId xmlns:a16="http://schemas.microsoft.com/office/drawing/2014/main" id="{96F9F586-BE58-454D-B0A3-901EE87F6216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 err="1">
                <a:solidFill>
                  <a:srgbClr val="3F4B56"/>
                </a:solidFill>
              </a:rPr>
              <a:t>多品类课程与智能训练计划</a:t>
            </a:r>
            <a:endParaRPr sz="1313" dirty="0">
              <a:solidFill>
                <a:srgbClr val="3F4B56"/>
              </a:solidFill>
            </a:endParaRPr>
          </a:p>
        </p:txBody>
      </p:sp>
      <p:sp>
        <p:nvSpPr>
          <p:cNvPr id="13" name="function-03-1">
            <a:extLst>
              <a:ext uri="{FF2B5EF4-FFF2-40B4-BE49-F238E27FC236}">
                <a16:creationId xmlns:a16="http://schemas.microsoft.com/office/drawing/2014/main" id="{4F9EB37D-A5B4-4567-A8F4-4037543D0162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3-1">
            <a:extLst>
              <a:ext uri="{FF2B5EF4-FFF2-40B4-BE49-F238E27FC236}">
                <a16:creationId xmlns:a16="http://schemas.microsoft.com/office/drawing/2014/main" id="{F1995F5F-A253-4EB9-80B0-E341BCBFE633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运动记录、社区内容与会员</a:t>
            </a:r>
          </a:p>
        </p:txBody>
      </p:sp>
      <p:sp>
        <p:nvSpPr>
          <p:cNvPr id="15" name="function-03-2">
            <a:extLst>
              <a:ext uri="{FF2B5EF4-FFF2-40B4-BE49-F238E27FC236}">
                <a16:creationId xmlns:a16="http://schemas.microsoft.com/office/drawing/2014/main" id="{20779405-0CBE-4216-AE66-EB0741FB73B7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3-2">
            <a:extLst>
              <a:ext uri="{FF2B5EF4-FFF2-40B4-BE49-F238E27FC236}">
                <a16:creationId xmlns:a16="http://schemas.microsoft.com/office/drawing/2014/main" id="{5CA118BA-60DD-470B-BDFA-FB8181C3F878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线下服务与智能设备</a:t>
            </a:r>
          </a:p>
        </p:txBody>
      </p:sp>
      <p:sp>
        <p:nvSpPr>
          <p:cNvPr id="17" name="function-03-3">
            <a:extLst>
              <a:ext uri="{FF2B5EF4-FFF2-40B4-BE49-F238E27FC236}">
                <a16:creationId xmlns:a16="http://schemas.microsoft.com/office/drawing/2014/main" id="{C6FFFCF9-0FAE-4B9F-A989-0F717871C0C9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3-3">
            <a:extLst>
              <a:ext uri="{FF2B5EF4-FFF2-40B4-BE49-F238E27FC236}">
                <a16:creationId xmlns:a16="http://schemas.microsoft.com/office/drawing/2014/main" id="{34CC8796-E35F-43A7-8792-2CB5122C7AE5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运动装备及消费品商城</a:t>
            </a:r>
          </a:p>
        </p:txBody>
      </p:sp>
      <p:sp>
        <p:nvSpPr>
          <p:cNvPr id="19" name="analysis-label-03-0">
            <a:extLst>
              <a:ext uri="{FF2B5EF4-FFF2-40B4-BE49-F238E27FC236}">
                <a16:creationId xmlns:a16="http://schemas.microsoft.com/office/drawing/2014/main" id="{41A43CFB-EA22-4453-B218-1ABB488AE30A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3-0">
            <a:extLst>
              <a:ext uri="{FF2B5EF4-FFF2-40B4-BE49-F238E27FC236}">
                <a16:creationId xmlns:a16="http://schemas.microsoft.com/office/drawing/2014/main" id="{10F118DF-50B7-49C7-9EAA-D487C8CEAD96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从“不会练”切入，课程供给成熟；内容生产、推荐、会员和自有商品形成规模化体系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21" name="analysis-rule-03-1">
            <a:extLst>
              <a:ext uri="{FF2B5EF4-FFF2-40B4-BE49-F238E27FC236}">
                <a16:creationId xmlns:a16="http://schemas.microsoft.com/office/drawing/2014/main" id="{7A4E2394-CFC2-4320-B2B6-8625C436C8C5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3-1">
            <a:extLst>
              <a:ext uri="{FF2B5EF4-FFF2-40B4-BE49-F238E27FC236}">
                <a16:creationId xmlns:a16="http://schemas.microsoft.com/office/drawing/2014/main" id="{21F0A5E5-F27B-4AC7-BDBE-8EE859C3CCF1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3-1">
            <a:extLst>
              <a:ext uri="{FF2B5EF4-FFF2-40B4-BE49-F238E27FC236}">
                <a16:creationId xmlns:a16="http://schemas.microsoft.com/office/drawing/2014/main" id="{279F54B4-A6C5-446A-BA8D-2F7FC81F7A59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将复杂知识做成低门槛指引；分层适配不同水平；用统一的“今日任务”降低选择成本。</a:t>
            </a:r>
          </a:p>
        </p:txBody>
      </p:sp>
      <p:sp>
        <p:nvSpPr>
          <p:cNvPr id="24" name="analysis-rule-03-2">
            <a:extLst>
              <a:ext uri="{FF2B5EF4-FFF2-40B4-BE49-F238E27FC236}">
                <a16:creationId xmlns:a16="http://schemas.microsoft.com/office/drawing/2014/main" id="{7FA17142-D7CF-4BF7-9D4F-F4D1F4B222A4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3-2">
            <a:extLst>
              <a:ext uri="{FF2B5EF4-FFF2-40B4-BE49-F238E27FC236}">
                <a16:creationId xmlns:a16="http://schemas.microsoft.com/office/drawing/2014/main" id="{6EF2DA06-EA19-48D1-9A82-0680F0519945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3-2">
            <a:extLst>
              <a:ext uri="{FF2B5EF4-FFF2-40B4-BE49-F238E27FC236}">
                <a16:creationId xmlns:a16="http://schemas.microsoft.com/office/drawing/2014/main" id="{07909855-5BBB-4818-8069-310959B829D4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不做内容堆叠，只依据当日训练、恢复与比赛目标给一个优先行动，将课程推荐升级为动态处方。</a:t>
            </a:r>
          </a:p>
        </p:txBody>
      </p:sp>
      <p:sp>
        <p:nvSpPr>
          <p:cNvPr id="27" name="analysis-rule-03-3">
            <a:extLst>
              <a:ext uri="{FF2B5EF4-FFF2-40B4-BE49-F238E27FC236}">
                <a16:creationId xmlns:a16="http://schemas.microsoft.com/office/drawing/2014/main" id="{008C045E-8A17-49A8-A4BE-75AF9BA43E0D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3-3">
            <a:extLst>
              <a:ext uri="{FF2B5EF4-FFF2-40B4-BE49-F238E27FC236}">
                <a16:creationId xmlns:a16="http://schemas.microsoft.com/office/drawing/2014/main" id="{3065568F-BD7C-4DB0-A726-76362B1EF4A8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3-3">
            <a:extLst>
              <a:ext uri="{FF2B5EF4-FFF2-40B4-BE49-F238E27FC236}">
                <a16:creationId xmlns:a16="http://schemas.microsoft.com/office/drawing/2014/main" id="{53456CDE-2053-4041-9AD8-7619A573F2AC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人群和运动类型覆盖过广，难在马拉松训练与耐力营养上形成足够深的专项决策。</a:t>
            </a:r>
          </a:p>
        </p:txBody>
      </p:sp>
      <p:sp>
        <p:nvSpPr>
          <p:cNvPr id="30" name="analysis-rule-03-4">
            <a:extLst>
              <a:ext uri="{FF2B5EF4-FFF2-40B4-BE49-F238E27FC236}">
                <a16:creationId xmlns:a16="http://schemas.microsoft.com/office/drawing/2014/main" id="{A158C599-8049-4D31-B92B-E12B66E81878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3-4">
            <a:extLst>
              <a:ext uri="{FF2B5EF4-FFF2-40B4-BE49-F238E27FC236}">
                <a16:creationId xmlns:a16="http://schemas.microsoft.com/office/drawing/2014/main" id="{ED15AD3A-40C1-49F8-AAF9-12B977F71388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3-4">
            <a:extLst>
              <a:ext uri="{FF2B5EF4-FFF2-40B4-BE49-F238E27FC236}">
                <a16:creationId xmlns:a16="http://schemas.microsoft.com/office/drawing/2014/main" id="{F79E021F-1BF2-448B-8F1E-EE42817B6CF4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会员、付费课程、自有运动产品与智能硬件、广告品牌合作、线下活动服务。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162414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4">
            <a:extLst>
              <a:ext uri="{FF2B5EF4-FFF2-40B4-BE49-F238E27FC236}">
                <a16:creationId xmlns:a16="http://schemas.microsoft.com/office/drawing/2014/main" id="{99D4A71C-7140-4630-B462-DC916C5F4D56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4">
            <a:extLst>
              <a:ext uri="{FF2B5EF4-FFF2-40B4-BE49-F238E27FC236}">
                <a16:creationId xmlns:a16="http://schemas.microsoft.com/office/drawing/2014/main" id="{E099842A-9235-461C-AD58-B8C27B73025D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4" name="title-04">
            <a:extLst>
              <a:ext uri="{FF2B5EF4-FFF2-40B4-BE49-F238E27FC236}">
                <a16:creationId xmlns:a16="http://schemas.microsoft.com/office/drawing/2014/main" id="{1297D51C-38B5-4045-9620-74D8D49B818E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Sigma</a:t>
            </a:r>
          </a:p>
        </p:txBody>
      </p:sp>
      <p:sp>
        <p:nvSpPr>
          <p:cNvPr id="5" name="category-04">
            <a:extLst>
              <a:ext uri="{FF2B5EF4-FFF2-40B4-BE49-F238E27FC236}">
                <a16:creationId xmlns:a16="http://schemas.microsoft.com/office/drawing/2014/main" id="{26893EFB-482C-4DE9-9E64-5D7F4ABD0FE9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SIGMA</a:t>
            </a:r>
          </a:p>
        </p:txBody>
      </p:sp>
      <p:sp>
        <p:nvSpPr>
          <p:cNvPr id="6" name="accent-04">
            <a:extLst>
              <a:ext uri="{FF2B5EF4-FFF2-40B4-BE49-F238E27FC236}">
                <a16:creationId xmlns:a16="http://schemas.microsoft.com/office/drawing/2014/main" id="{53872A08-54DC-4BF7-AEC3-56BE55562702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4">
            <a:extLst>
              <a:ext uri="{FF2B5EF4-FFF2-40B4-BE49-F238E27FC236}">
                <a16:creationId xmlns:a16="http://schemas.microsoft.com/office/drawing/2014/main" id="{609BFC4C-E5B4-4D67-ABD4-DC7618AA77E4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4">
            <a:extLst>
              <a:ext uri="{FF2B5EF4-FFF2-40B4-BE49-F238E27FC236}">
                <a16:creationId xmlns:a16="http://schemas.microsoft.com/office/drawing/2014/main" id="{3A1E2FFA-D403-431E-A3F5-E929B9A1A57B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 err="1">
                <a:solidFill>
                  <a:srgbClr val="293540"/>
                </a:solidFill>
              </a:rPr>
              <a:t>以极简体验、跑步记忆与</a:t>
            </a:r>
            <a:r>
              <a:rPr sz="1500" b="1" dirty="0">
                <a:solidFill>
                  <a:srgbClr val="293540"/>
                </a:solidFill>
              </a:rPr>
              <a:t> AI </a:t>
            </a:r>
            <a:r>
              <a:rPr sz="1500" b="1" dirty="0" err="1">
                <a:solidFill>
                  <a:srgbClr val="293540"/>
                </a:solidFill>
              </a:rPr>
              <a:t>洞察建立低打扰的专业陪伴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9" name="position-rule-04">
            <a:extLst>
              <a:ext uri="{FF2B5EF4-FFF2-40B4-BE49-F238E27FC236}">
                <a16:creationId xmlns:a16="http://schemas.microsoft.com/office/drawing/2014/main" id="{384CC97B-BC3B-40B5-9AB9-B844B3CBFAF9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4">
            <a:extLst>
              <a:ext uri="{FF2B5EF4-FFF2-40B4-BE49-F238E27FC236}">
                <a16:creationId xmlns:a16="http://schemas.microsoft.com/office/drawing/2014/main" id="{185AF7F6-D5F4-41DB-BEBF-A5D8A3BC0FE8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4-0">
            <a:extLst>
              <a:ext uri="{FF2B5EF4-FFF2-40B4-BE49-F238E27FC236}">
                <a16:creationId xmlns:a16="http://schemas.microsoft.com/office/drawing/2014/main" id="{E352DE58-E815-42B6-8EF3-BE57DB9ECBD6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4-0">
            <a:extLst>
              <a:ext uri="{FF2B5EF4-FFF2-40B4-BE49-F238E27FC236}">
                <a16:creationId xmlns:a16="http://schemas.microsoft.com/office/drawing/2014/main" id="{DFEA43EF-D886-436D-9E04-E12DA0042DF1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低打扰开跑与跑量分析</a:t>
            </a:r>
          </a:p>
        </p:txBody>
      </p:sp>
      <p:sp>
        <p:nvSpPr>
          <p:cNvPr id="13" name="function-04-1">
            <a:extLst>
              <a:ext uri="{FF2B5EF4-FFF2-40B4-BE49-F238E27FC236}">
                <a16:creationId xmlns:a16="http://schemas.microsoft.com/office/drawing/2014/main" id="{38B8198E-4B78-429B-B4B0-D2A3BCAF9E87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4-1">
            <a:extLst>
              <a:ext uri="{FF2B5EF4-FFF2-40B4-BE49-F238E27FC236}">
                <a16:creationId xmlns:a16="http://schemas.microsoft.com/office/drawing/2014/main" id="{380B7EFC-EC3B-4AAA-85C6-11422C4744DD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地图日记、城市和心情记录</a:t>
            </a:r>
          </a:p>
        </p:txBody>
      </p:sp>
      <p:sp>
        <p:nvSpPr>
          <p:cNvPr id="15" name="function-04-2">
            <a:extLst>
              <a:ext uri="{FF2B5EF4-FFF2-40B4-BE49-F238E27FC236}">
                <a16:creationId xmlns:a16="http://schemas.microsoft.com/office/drawing/2014/main" id="{86AF3B3A-2340-42B8-BB8A-19110CAFCAF4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4-2">
            <a:extLst>
              <a:ext uri="{FF2B5EF4-FFF2-40B4-BE49-F238E27FC236}">
                <a16:creationId xmlns:a16="http://schemas.microsoft.com/office/drawing/2014/main" id="{6250BD76-DFF4-430B-99EF-3CDC6727B443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跑步分析、问答与训练计划</a:t>
            </a:r>
          </a:p>
        </p:txBody>
      </p:sp>
      <p:sp>
        <p:nvSpPr>
          <p:cNvPr id="17" name="function-04-3">
            <a:extLst>
              <a:ext uri="{FF2B5EF4-FFF2-40B4-BE49-F238E27FC236}">
                <a16:creationId xmlns:a16="http://schemas.microsoft.com/office/drawing/2014/main" id="{0108F153-DF9E-4BE4-A547-33FA72988734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4-3">
            <a:extLst>
              <a:ext uri="{FF2B5EF4-FFF2-40B4-BE49-F238E27FC236}">
                <a16:creationId xmlns:a16="http://schemas.microsoft.com/office/drawing/2014/main" id="{B86642A4-B0B1-403D-8B73-3026A5B05B63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历史数据迁移、分享卡与跑量活动</a:t>
            </a:r>
          </a:p>
        </p:txBody>
      </p:sp>
      <p:sp>
        <p:nvSpPr>
          <p:cNvPr id="19" name="analysis-label-04-0">
            <a:extLst>
              <a:ext uri="{FF2B5EF4-FFF2-40B4-BE49-F238E27FC236}">
                <a16:creationId xmlns:a16="http://schemas.microsoft.com/office/drawing/2014/main" id="{1A8C8027-97F1-4FA6-851D-431C8B21E3DF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4-0">
            <a:extLst>
              <a:ext uri="{FF2B5EF4-FFF2-40B4-BE49-F238E27FC236}">
                <a16:creationId xmlns:a16="http://schemas.microsoft.com/office/drawing/2014/main" id="{9BA3F044-6420-4A47-86A7-936D9A0A6A91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极简、无广告感和高审美形成差异；地图日记赋予数据情绪价值；AI 洞察开始展示分析过程。</a:t>
            </a:r>
          </a:p>
        </p:txBody>
      </p:sp>
      <p:sp>
        <p:nvSpPr>
          <p:cNvPr id="21" name="analysis-rule-04-1">
            <a:extLst>
              <a:ext uri="{FF2B5EF4-FFF2-40B4-BE49-F238E27FC236}">
                <a16:creationId xmlns:a16="http://schemas.microsoft.com/office/drawing/2014/main" id="{22BBB4DB-9F90-408E-AFD7-C9D5A3D99731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4-1">
            <a:extLst>
              <a:ext uri="{FF2B5EF4-FFF2-40B4-BE49-F238E27FC236}">
                <a16:creationId xmlns:a16="http://schemas.microsoft.com/office/drawing/2014/main" id="{7DDAACAE-9BD2-4718-AF70-D0A3C352C928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4-1">
            <a:extLst>
              <a:ext uri="{FF2B5EF4-FFF2-40B4-BE49-F238E27FC236}">
                <a16:creationId xmlns:a16="http://schemas.microsoft.com/office/drawing/2014/main" id="{A0B55118-6DA0-449C-9074-B07AAF737D30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首页保持极简；把历史训练转为长期档案；AI 结论展示依据；数据迁移降低换用成本。</a:t>
            </a:r>
          </a:p>
        </p:txBody>
      </p:sp>
      <p:sp>
        <p:nvSpPr>
          <p:cNvPr id="24" name="analysis-rule-04-2">
            <a:extLst>
              <a:ext uri="{FF2B5EF4-FFF2-40B4-BE49-F238E27FC236}">
                <a16:creationId xmlns:a16="http://schemas.microsoft.com/office/drawing/2014/main" id="{0D835685-0D46-4BDC-A481-7BBE2D856646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4-2">
            <a:extLst>
              <a:ext uri="{FF2B5EF4-FFF2-40B4-BE49-F238E27FC236}">
                <a16:creationId xmlns:a16="http://schemas.microsoft.com/office/drawing/2014/main" id="{21C2F076-D515-4153-A181-9AE72AD18D60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 dirty="0" err="1">
                <a:solidFill>
                  <a:srgbClr val="D94720"/>
                </a:solidFill>
              </a:rPr>
              <a:t>升级方向</a:t>
            </a:r>
            <a:endParaRPr sz="1275" b="1" dirty="0">
              <a:solidFill>
                <a:srgbClr val="D94720"/>
              </a:solidFill>
            </a:endParaRPr>
          </a:p>
        </p:txBody>
      </p:sp>
      <p:sp>
        <p:nvSpPr>
          <p:cNvPr id="26" name="analysis-copy-04-2">
            <a:extLst>
              <a:ext uri="{FF2B5EF4-FFF2-40B4-BE49-F238E27FC236}">
                <a16:creationId xmlns:a16="http://schemas.microsoft.com/office/drawing/2014/main" id="{E85E11A5-3CC7-4C82-83F6-18B6B9B5E05A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>
                <a:solidFill>
                  <a:srgbClr val="384550"/>
                </a:solidFill>
              </a:rPr>
              <a:t>把“好看＋懂我”升级为“</a:t>
            </a:r>
            <a:r>
              <a:rPr sz="1215" dirty="0" err="1">
                <a:solidFill>
                  <a:srgbClr val="384550"/>
                </a:solidFill>
              </a:rPr>
              <a:t>改变下一步行为</a:t>
            </a:r>
            <a:r>
              <a:rPr sz="1215" dirty="0">
                <a:solidFill>
                  <a:srgbClr val="384550"/>
                </a:solidFill>
              </a:rPr>
              <a:t>”：</a:t>
            </a:r>
            <a:r>
              <a:rPr sz="1215" dirty="0" err="1">
                <a:solidFill>
                  <a:srgbClr val="384550"/>
                </a:solidFill>
              </a:rPr>
              <a:t>洞察必须关联训练、补给或恢复动作，并验证效果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27" name="analysis-rule-04-3">
            <a:extLst>
              <a:ext uri="{FF2B5EF4-FFF2-40B4-BE49-F238E27FC236}">
                <a16:creationId xmlns:a16="http://schemas.microsoft.com/office/drawing/2014/main" id="{134736AE-8180-4D43-B1FA-BB628C1DDE93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4-3">
            <a:extLst>
              <a:ext uri="{FF2B5EF4-FFF2-40B4-BE49-F238E27FC236}">
                <a16:creationId xmlns:a16="http://schemas.microsoft.com/office/drawing/2014/main" id="{74B6645E-93D2-461A-B4E3-657DFD491EAF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4-3">
            <a:extLst>
              <a:ext uri="{FF2B5EF4-FFF2-40B4-BE49-F238E27FC236}">
                <a16:creationId xmlns:a16="http://schemas.microsoft.com/office/drawing/2014/main" id="{88C6216F-0AF9-4100-A8F0-13B8DB0F3474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 dirty="0" err="1">
                <a:solidFill>
                  <a:srgbClr val="384550"/>
                </a:solidFill>
              </a:rPr>
              <a:t>训练计划仍在迭代，营养偏问答而非执行闭环；仅</a:t>
            </a:r>
            <a:r>
              <a:rPr sz="1215" dirty="0">
                <a:solidFill>
                  <a:srgbClr val="384550"/>
                </a:solidFill>
              </a:rPr>
              <a:t> </a:t>
            </a:r>
            <a:r>
              <a:rPr sz="1215" dirty="0" err="1">
                <a:solidFill>
                  <a:srgbClr val="384550"/>
                </a:solidFill>
              </a:rPr>
              <a:t>iPhone；专业可信度与商业模式仍待验证</a:t>
            </a:r>
            <a:r>
              <a:rPr sz="1215" dirty="0">
                <a:solidFill>
                  <a:srgbClr val="384550"/>
                </a:solidFill>
              </a:rPr>
              <a:t>。</a:t>
            </a:r>
          </a:p>
        </p:txBody>
      </p:sp>
      <p:sp>
        <p:nvSpPr>
          <p:cNvPr id="30" name="analysis-rule-04-4">
            <a:extLst>
              <a:ext uri="{FF2B5EF4-FFF2-40B4-BE49-F238E27FC236}">
                <a16:creationId xmlns:a16="http://schemas.microsoft.com/office/drawing/2014/main" id="{72CFBF82-D54B-4A9C-B366-BDAA9C20B86A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4-4">
            <a:extLst>
              <a:ext uri="{FF2B5EF4-FFF2-40B4-BE49-F238E27FC236}">
                <a16:creationId xmlns:a16="http://schemas.microsoft.com/office/drawing/2014/main" id="{D5B60466-53DF-469D-B848-C66899E7F344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4-4">
            <a:extLst>
              <a:ext uri="{FF2B5EF4-FFF2-40B4-BE49-F238E27FC236}">
                <a16:creationId xmlns:a16="http://schemas.microsoft.com/office/drawing/2014/main" id="{98800FD5-1F5A-4231-8465-3BCC0596D19D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当前中国 App Store 显示免费；未来会员或 AI 高级能力变现仍待验证。</a:t>
            </a:r>
          </a:p>
        </p:txBody>
      </p:sp>
    </p:spTree>
    <p:extLst>
      <p:ext uri="{BB962C8B-B14F-4D97-AF65-F5344CB8AC3E}">
        <p14:creationId xmlns:p14="http://schemas.microsoft.com/office/powerpoint/2010/main" val="889272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5">
            <a:extLst>
              <a:ext uri="{FF2B5EF4-FFF2-40B4-BE49-F238E27FC236}">
                <a16:creationId xmlns:a16="http://schemas.microsoft.com/office/drawing/2014/main" id="{37F905F1-1E3C-46A9-8852-5D30B2658443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5">
            <a:extLst>
              <a:ext uri="{FF2B5EF4-FFF2-40B4-BE49-F238E27FC236}">
                <a16:creationId xmlns:a16="http://schemas.microsoft.com/office/drawing/2014/main" id="{F0B34481-8098-4A62-8D31-D1C10C6CD5F9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4" name="title-05">
            <a:extLst>
              <a:ext uri="{FF2B5EF4-FFF2-40B4-BE49-F238E27FC236}">
                <a16:creationId xmlns:a16="http://schemas.microsoft.com/office/drawing/2014/main" id="{770F81E2-DC0B-4AB0-A675-4654027D1EFE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PaceMate</a:t>
            </a:r>
          </a:p>
        </p:txBody>
      </p:sp>
      <p:sp>
        <p:nvSpPr>
          <p:cNvPr id="5" name="category-05">
            <a:extLst>
              <a:ext uri="{FF2B5EF4-FFF2-40B4-BE49-F238E27FC236}">
                <a16:creationId xmlns:a16="http://schemas.microsoft.com/office/drawing/2014/main" id="{44119036-BAA9-495E-A586-22693532FC24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PACEMATE</a:t>
            </a:r>
          </a:p>
        </p:txBody>
      </p:sp>
      <p:sp>
        <p:nvSpPr>
          <p:cNvPr id="6" name="accent-05">
            <a:extLst>
              <a:ext uri="{FF2B5EF4-FFF2-40B4-BE49-F238E27FC236}">
                <a16:creationId xmlns:a16="http://schemas.microsoft.com/office/drawing/2014/main" id="{32E864F2-D436-48D5-86F0-9D1E560344EE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5">
            <a:extLst>
              <a:ext uri="{FF2B5EF4-FFF2-40B4-BE49-F238E27FC236}">
                <a16:creationId xmlns:a16="http://schemas.microsoft.com/office/drawing/2014/main" id="{CE2399FC-7D1E-4356-808A-E685322B5E81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5">
            <a:extLst>
              <a:ext uri="{FF2B5EF4-FFF2-40B4-BE49-F238E27FC236}">
                <a16:creationId xmlns:a16="http://schemas.microsoft.com/office/drawing/2014/main" id="{FC41DE5D-FADB-49B5-A6D4-0BE05630E435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 dirty="0">
                <a:solidFill>
                  <a:srgbClr val="293540"/>
                </a:solidFill>
              </a:rPr>
              <a:t>用 AI </a:t>
            </a:r>
            <a:r>
              <a:rPr sz="1500" b="1" dirty="0" err="1">
                <a:solidFill>
                  <a:srgbClr val="293540"/>
                </a:solidFill>
              </a:rPr>
              <a:t>对话连接计划、手表执行、跑后反馈与动态调整</a:t>
            </a:r>
            <a:r>
              <a:rPr sz="1500" b="1" dirty="0">
                <a:solidFill>
                  <a:srgbClr val="293540"/>
                </a:solidFill>
              </a:rPr>
              <a:t>。</a:t>
            </a:r>
          </a:p>
        </p:txBody>
      </p:sp>
      <p:sp>
        <p:nvSpPr>
          <p:cNvPr id="9" name="position-rule-05">
            <a:extLst>
              <a:ext uri="{FF2B5EF4-FFF2-40B4-BE49-F238E27FC236}">
                <a16:creationId xmlns:a16="http://schemas.microsoft.com/office/drawing/2014/main" id="{C0955070-D8F9-4ABB-BCA2-5130CDC059D1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5">
            <a:extLst>
              <a:ext uri="{FF2B5EF4-FFF2-40B4-BE49-F238E27FC236}">
                <a16:creationId xmlns:a16="http://schemas.microsoft.com/office/drawing/2014/main" id="{5E37D57F-977E-49F2-87C1-B18E60331158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5-0">
            <a:extLst>
              <a:ext uri="{FF2B5EF4-FFF2-40B4-BE49-F238E27FC236}">
                <a16:creationId xmlns:a16="http://schemas.microsoft.com/office/drawing/2014/main" id="{8212B895-5423-47C6-8258-4B82C6A3A3A9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5-0">
            <a:extLst>
              <a:ext uri="{FF2B5EF4-FFF2-40B4-BE49-F238E27FC236}">
                <a16:creationId xmlns:a16="http://schemas.microsoft.com/office/drawing/2014/main" id="{B33F99FE-4116-4DC9-A326-7AD25D3B619A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 dirty="0">
                <a:solidFill>
                  <a:srgbClr val="3F4B56"/>
                </a:solidFill>
              </a:rPr>
              <a:t>10K／半马／全马个性计划</a:t>
            </a:r>
          </a:p>
        </p:txBody>
      </p:sp>
      <p:sp>
        <p:nvSpPr>
          <p:cNvPr id="13" name="function-05-1">
            <a:extLst>
              <a:ext uri="{FF2B5EF4-FFF2-40B4-BE49-F238E27FC236}">
                <a16:creationId xmlns:a16="http://schemas.microsoft.com/office/drawing/2014/main" id="{8514A915-1061-41AA-B259-F24FAB23D846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5-1">
            <a:extLst>
              <a:ext uri="{FF2B5EF4-FFF2-40B4-BE49-F238E27FC236}">
                <a16:creationId xmlns:a16="http://schemas.microsoft.com/office/drawing/2014/main" id="{1D744317-DFD5-43FA-86FB-0F948FE85547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计划调整、手表同步与跟练</a:t>
            </a:r>
          </a:p>
        </p:txBody>
      </p:sp>
      <p:sp>
        <p:nvSpPr>
          <p:cNvPr id="15" name="function-05-2">
            <a:extLst>
              <a:ext uri="{FF2B5EF4-FFF2-40B4-BE49-F238E27FC236}">
                <a16:creationId xmlns:a16="http://schemas.microsoft.com/office/drawing/2014/main" id="{B238496B-8442-4676-92A5-FFBFB6F7A397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5-2">
            <a:extLst>
              <a:ext uri="{FF2B5EF4-FFF2-40B4-BE49-F238E27FC236}">
                <a16:creationId xmlns:a16="http://schemas.microsoft.com/office/drawing/2014/main" id="{FB774691-9AAD-4ECB-B5AD-D274F0099300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跑后分析与身体状态反馈</a:t>
            </a:r>
          </a:p>
        </p:txBody>
      </p:sp>
      <p:sp>
        <p:nvSpPr>
          <p:cNvPr id="17" name="function-05-3">
            <a:extLst>
              <a:ext uri="{FF2B5EF4-FFF2-40B4-BE49-F238E27FC236}">
                <a16:creationId xmlns:a16="http://schemas.microsoft.com/office/drawing/2014/main" id="{E2BA82D3-C15C-4493-86DE-06D01B8AF4FF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5-3">
            <a:extLst>
              <a:ext uri="{FF2B5EF4-FFF2-40B4-BE49-F238E27FC236}">
                <a16:creationId xmlns:a16="http://schemas.microsoft.com/office/drawing/2014/main" id="{AE1E6D2E-BC0E-444F-B034-11BCF468075D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拍照饮食分析与跑者力量训练</a:t>
            </a:r>
          </a:p>
        </p:txBody>
      </p:sp>
      <p:sp>
        <p:nvSpPr>
          <p:cNvPr id="19" name="analysis-label-05-0">
            <a:extLst>
              <a:ext uri="{FF2B5EF4-FFF2-40B4-BE49-F238E27FC236}">
                <a16:creationId xmlns:a16="http://schemas.microsoft.com/office/drawing/2014/main" id="{2270CBE2-948A-4F02-85CD-ACCA6206A411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5-0">
            <a:extLst>
              <a:ext uri="{FF2B5EF4-FFF2-40B4-BE49-F238E27FC236}">
                <a16:creationId xmlns:a16="http://schemas.microsoft.com/office/drawing/2014/main" id="{3A12B285-9AD4-4BDA-B050-4E20861EEEDB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已形成“计划—执行—回传—反馈—调整”的训练闭环，跑步、力量和营养共享同一教练上下文。</a:t>
            </a:r>
          </a:p>
        </p:txBody>
      </p:sp>
      <p:sp>
        <p:nvSpPr>
          <p:cNvPr id="21" name="analysis-rule-05-1">
            <a:extLst>
              <a:ext uri="{FF2B5EF4-FFF2-40B4-BE49-F238E27FC236}">
                <a16:creationId xmlns:a16="http://schemas.microsoft.com/office/drawing/2014/main" id="{805E9E70-BEDE-4974-AEC2-94FDF1137057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5-1">
            <a:extLst>
              <a:ext uri="{FF2B5EF4-FFF2-40B4-BE49-F238E27FC236}">
                <a16:creationId xmlns:a16="http://schemas.microsoft.com/office/drawing/2014/main" id="{56CD4769-5BB2-41DD-8862-F62CEBCCBBC9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5-1">
            <a:extLst>
              <a:ext uri="{FF2B5EF4-FFF2-40B4-BE49-F238E27FC236}">
                <a16:creationId xmlns:a16="http://schemas.microsoft.com/office/drawing/2014/main" id="{E4E8204E-53A3-4E86-A1ED-4A30E2BE53E7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计划直接下发手表；临时变化通过对话改计划；跑后判断完成质量并修改后续安排。</a:t>
            </a:r>
          </a:p>
        </p:txBody>
      </p:sp>
      <p:sp>
        <p:nvSpPr>
          <p:cNvPr id="24" name="analysis-rule-05-2">
            <a:extLst>
              <a:ext uri="{FF2B5EF4-FFF2-40B4-BE49-F238E27FC236}">
                <a16:creationId xmlns:a16="http://schemas.microsoft.com/office/drawing/2014/main" id="{F2645434-846C-4472-8DAA-200F0C7988D7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5-2">
            <a:extLst>
              <a:ext uri="{FF2B5EF4-FFF2-40B4-BE49-F238E27FC236}">
                <a16:creationId xmlns:a16="http://schemas.microsoft.com/office/drawing/2014/main" id="{263DA030-A383-431D-A50D-CEB66F79ABC8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5-2">
            <a:extLst>
              <a:ext uri="{FF2B5EF4-FFF2-40B4-BE49-F238E27FC236}">
                <a16:creationId xmlns:a16="http://schemas.microsoft.com/office/drawing/2014/main" id="{F733C726-81D3-44B1-B131-4EED867AB690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把拍照营养升级为负荷驱动的“目标—建议—实际摄入—胃肠反馈—恢复结果”，补充依据和风险提示。</a:t>
            </a:r>
          </a:p>
        </p:txBody>
      </p:sp>
      <p:sp>
        <p:nvSpPr>
          <p:cNvPr id="27" name="analysis-rule-05-3">
            <a:extLst>
              <a:ext uri="{FF2B5EF4-FFF2-40B4-BE49-F238E27FC236}">
                <a16:creationId xmlns:a16="http://schemas.microsoft.com/office/drawing/2014/main" id="{93B26A9B-6810-45A9-B7DA-971BB5A5605D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5-3">
            <a:extLst>
              <a:ext uri="{FF2B5EF4-FFF2-40B4-BE49-F238E27FC236}">
                <a16:creationId xmlns:a16="http://schemas.microsoft.com/office/drawing/2014/main" id="{DCA58323-9B6F-41C5-91B8-BE65BD3E2268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5-3">
            <a:extLst>
              <a:ext uri="{FF2B5EF4-FFF2-40B4-BE49-F238E27FC236}">
                <a16:creationId xmlns:a16="http://schemas.microsoft.com/office/drawing/2014/main" id="{DD0FC7F9-7E3D-428F-952D-BA2E845DD491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产品较新、公开样本少；多能力并行可能导致深度不足；仅 iPhone；AI 证据边界需验证。</a:t>
            </a:r>
          </a:p>
        </p:txBody>
      </p:sp>
      <p:sp>
        <p:nvSpPr>
          <p:cNvPr id="30" name="analysis-rule-05-4">
            <a:extLst>
              <a:ext uri="{FF2B5EF4-FFF2-40B4-BE49-F238E27FC236}">
                <a16:creationId xmlns:a16="http://schemas.microsoft.com/office/drawing/2014/main" id="{395FC299-A71D-4726-9FF5-DBB2F054C2C6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5-4">
            <a:extLst>
              <a:ext uri="{FF2B5EF4-FFF2-40B4-BE49-F238E27FC236}">
                <a16:creationId xmlns:a16="http://schemas.microsoft.com/office/drawing/2014/main" id="{12E749DA-9202-4849-AB26-12CD3C361196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5-4">
            <a:extLst>
              <a:ext uri="{FF2B5EF4-FFF2-40B4-BE49-F238E27FC236}">
                <a16:creationId xmlns:a16="http://schemas.microsoft.com/office/drawing/2014/main" id="{EC8F96F4-2B85-4B85-B2DB-3F2E06717907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会员订阅：公开中国 App Store 显示月卡 39 元、半年 199 元、年卡 349 元。</a:t>
            </a:r>
          </a:p>
        </p:txBody>
      </p:sp>
    </p:spTree>
    <p:extLst>
      <p:ext uri="{BB962C8B-B14F-4D97-AF65-F5344CB8AC3E}">
        <p14:creationId xmlns:p14="http://schemas.microsoft.com/office/powerpoint/2010/main" val="1353806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6">
            <a:extLst>
              <a:ext uri="{FF2B5EF4-FFF2-40B4-BE49-F238E27FC236}">
                <a16:creationId xmlns:a16="http://schemas.microsoft.com/office/drawing/2014/main" id="{4B2DF943-408A-44B6-91EF-FFB99E0D9946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6">
            <a:extLst>
              <a:ext uri="{FF2B5EF4-FFF2-40B4-BE49-F238E27FC236}">
                <a16:creationId xmlns:a16="http://schemas.microsoft.com/office/drawing/2014/main" id="{FB126029-4F0E-4078-B7E3-70CFE96E0A67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06</a:t>
            </a:r>
          </a:p>
        </p:txBody>
      </p:sp>
      <p:sp>
        <p:nvSpPr>
          <p:cNvPr id="4" name="title-06">
            <a:extLst>
              <a:ext uri="{FF2B5EF4-FFF2-40B4-BE49-F238E27FC236}">
                <a16:creationId xmlns:a16="http://schemas.microsoft.com/office/drawing/2014/main" id="{D6EF37EB-EED4-473B-AF70-445A3C1DBAF7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Saturday</a:t>
            </a:r>
          </a:p>
        </p:txBody>
      </p:sp>
      <p:sp>
        <p:nvSpPr>
          <p:cNvPr id="5" name="category-06">
            <a:extLst>
              <a:ext uri="{FF2B5EF4-FFF2-40B4-BE49-F238E27FC236}">
                <a16:creationId xmlns:a16="http://schemas.microsoft.com/office/drawing/2014/main" id="{212CD1E6-40BD-47D4-ABBD-F7ECDEA2CD11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SATURDAY</a:t>
            </a:r>
          </a:p>
        </p:txBody>
      </p:sp>
      <p:sp>
        <p:nvSpPr>
          <p:cNvPr id="6" name="accent-06">
            <a:extLst>
              <a:ext uri="{FF2B5EF4-FFF2-40B4-BE49-F238E27FC236}">
                <a16:creationId xmlns:a16="http://schemas.microsoft.com/office/drawing/2014/main" id="{C900D801-71A1-41A1-918A-7F10FFDA4FE8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6">
            <a:extLst>
              <a:ext uri="{FF2B5EF4-FFF2-40B4-BE49-F238E27FC236}">
                <a16:creationId xmlns:a16="http://schemas.microsoft.com/office/drawing/2014/main" id="{D34D5399-AC39-451F-8979-63D2F5926762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6">
            <a:extLst>
              <a:ext uri="{FF2B5EF4-FFF2-40B4-BE49-F238E27FC236}">
                <a16:creationId xmlns:a16="http://schemas.microsoft.com/office/drawing/2014/main" id="{4FE51B1E-4400-4B03-AF3A-07324C82580D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针对单次训练或比赛，快速生成可执行的碳水、液体与钠方案。</a:t>
            </a:r>
          </a:p>
        </p:txBody>
      </p:sp>
      <p:sp>
        <p:nvSpPr>
          <p:cNvPr id="9" name="position-rule-06">
            <a:extLst>
              <a:ext uri="{FF2B5EF4-FFF2-40B4-BE49-F238E27FC236}">
                <a16:creationId xmlns:a16="http://schemas.microsoft.com/office/drawing/2014/main" id="{DD25D11C-4442-4747-980E-A6EBB32C314E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6">
            <a:extLst>
              <a:ext uri="{FF2B5EF4-FFF2-40B4-BE49-F238E27FC236}">
                <a16:creationId xmlns:a16="http://schemas.microsoft.com/office/drawing/2014/main" id="{68AE70C8-9424-43F2-A1B5-0F13D0135646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6-0">
            <a:extLst>
              <a:ext uri="{FF2B5EF4-FFF2-40B4-BE49-F238E27FC236}">
                <a16:creationId xmlns:a16="http://schemas.microsoft.com/office/drawing/2014/main" id="{C17F54DA-FDFE-4379-81D0-37974E1467B8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6-0">
            <a:extLst>
              <a:ext uri="{FF2B5EF4-FFF2-40B4-BE49-F238E27FC236}">
                <a16:creationId xmlns:a16="http://schemas.microsoft.com/office/drawing/2014/main" id="{9FE8C950-7C77-4027-A916-8A254E8D1122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按运动、时长、强度和天气生成补给</a:t>
            </a:r>
          </a:p>
        </p:txBody>
      </p:sp>
      <p:sp>
        <p:nvSpPr>
          <p:cNvPr id="13" name="function-06-1">
            <a:extLst>
              <a:ext uri="{FF2B5EF4-FFF2-40B4-BE49-F238E27FC236}">
                <a16:creationId xmlns:a16="http://schemas.microsoft.com/office/drawing/2014/main" id="{C5D87502-277C-4EEE-BE3E-DFE1B6E04831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6-1">
            <a:extLst>
              <a:ext uri="{FF2B5EF4-FFF2-40B4-BE49-F238E27FC236}">
                <a16:creationId xmlns:a16="http://schemas.microsoft.com/office/drawing/2014/main" id="{F623B908-016C-4C52-9C49-8409200BF189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跑步／骑行／铁三等多项目支持</a:t>
            </a:r>
          </a:p>
        </p:txBody>
      </p:sp>
      <p:sp>
        <p:nvSpPr>
          <p:cNvPr id="15" name="function-06-2">
            <a:extLst>
              <a:ext uri="{FF2B5EF4-FFF2-40B4-BE49-F238E27FC236}">
                <a16:creationId xmlns:a16="http://schemas.microsoft.com/office/drawing/2014/main" id="{1E79D8BE-B974-4E42-A882-794E5E18540D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6-2">
            <a:extLst>
              <a:ext uri="{FF2B5EF4-FFF2-40B4-BE49-F238E27FC236}">
                <a16:creationId xmlns:a16="http://schemas.microsoft.com/office/drawing/2014/main" id="{82A23584-01A9-47B5-A2BC-497FB1CF357A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DIY 糖水盐与产品信息提取</a:t>
            </a:r>
          </a:p>
        </p:txBody>
      </p:sp>
      <p:sp>
        <p:nvSpPr>
          <p:cNvPr id="17" name="function-06-3">
            <a:extLst>
              <a:ext uri="{FF2B5EF4-FFF2-40B4-BE49-F238E27FC236}">
                <a16:creationId xmlns:a16="http://schemas.microsoft.com/office/drawing/2014/main" id="{ED896E7E-1344-46F0-952F-3597C838C89E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6-3">
            <a:extLst>
              <a:ext uri="{FF2B5EF4-FFF2-40B4-BE49-F238E27FC236}">
                <a16:creationId xmlns:a16="http://schemas.microsoft.com/office/drawing/2014/main" id="{E0EA6EAE-AAA6-4766-B14E-016E5D1C7B01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训练同步与比赛模式</a:t>
            </a:r>
          </a:p>
        </p:txBody>
      </p:sp>
      <p:sp>
        <p:nvSpPr>
          <p:cNvPr id="19" name="analysis-label-06-0">
            <a:extLst>
              <a:ext uri="{FF2B5EF4-FFF2-40B4-BE49-F238E27FC236}">
                <a16:creationId xmlns:a16="http://schemas.microsoft.com/office/drawing/2014/main" id="{BAA2007B-B10A-4067-85E9-5E0DD9730414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6-0">
            <a:extLst>
              <a:ext uri="{FF2B5EF4-FFF2-40B4-BE49-F238E27FC236}">
                <a16:creationId xmlns:a16="http://schemas.microsoft.com/office/drawing/2014/main" id="{C00BA232-1DF7-4836-B8EB-5B07B18D380F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极度聚焦训练中补给，输入少、输出直接；普通糖、水和盐也能形成低成本可执行方案。</a:t>
            </a:r>
          </a:p>
        </p:txBody>
      </p:sp>
      <p:sp>
        <p:nvSpPr>
          <p:cNvPr id="21" name="analysis-rule-06-1">
            <a:extLst>
              <a:ext uri="{FF2B5EF4-FFF2-40B4-BE49-F238E27FC236}">
                <a16:creationId xmlns:a16="http://schemas.microsoft.com/office/drawing/2014/main" id="{57007396-B841-491B-8F87-87B15BE87401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6-1">
            <a:extLst>
              <a:ext uri="{FF2B5EF4-FFF2-40B4-BE49-F238E27FC236}">
                <a16:creationId xmlns:a16="http://schemas.microsoft.com/office/drawing/2014/main" id="{1717934C-BFB7-4943-A367-3D13DA8B49DC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6-1">
            <a:extLst>
              <a:ext uri="{FF2B5EF4-FFF2-40B4-BE49-F238E27FC236}">
                <a16:creationId xmlns:a16="http://schemas.microsoft.com/office/drawing/2014/main" id="{7CCE2103-E6CE-4CC8-8898-547A65F4F5C0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从“下一次训练带什么”开始；默认输出可购买、可装包、途中可执行的方案；支持快速替换补给品。</a:t>
            </a:r>
          </a:p>
        </p:txBody>
      </p:sp>
      <p:sp>
        <p:nvSpPr>
          <p:cNvPr id="24" name="analysis-rule-06-2">
            <a:extLst>
              <a:ext uri="{FF2B5EF4-FFF2-40B4-BE49-F238E27FC236}">
                <a16:creationId xmlns:a16="http://schemas.microsoft.com/office/drawing/2014/main" id="{F1E04F76-25B0-4847-B20E-6CA71484BBDC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6-2">
            <a:extLst>
              <a:ext uri="{FF2B5EF4-FFF2-40B4-BE49-F238E27FC236}">
                <a16:creationId xmlns:a16="http://schemas.microsoft.com/office/drawing/2014/main" id="{31B12A5E-C10A-42A1-9542-73E9C6F83423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6-2">
            <a:extLst>
              <a:ext uri="{FF2B5EF4-FFF2-40B4-BE49-F238E27FC236}">
                <a16:creationId xmlns:a16="http://schemas.microsoft.com/office/drawing/2014/main" id="{DDD57797-F200-49D0-9540-C2F0A437E091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加入中国食品与补给品、赛事补给站、温湿度和肠胃耐受，输出产品数量、时间点及备用方案。</a:t>
            </a:r>
          </a:p>
        </p:txBody>
      </p:sp>
      <p:sp>
        <p:nvSpPr>
          <p:cNvPr id="27" name="analysis-rule-06-3">
            <a:extLst>
              <a:ext uri="{FF2B5EF4-FFF2-40B4-BE49-F238E27FC236}">
                <a16:creationId xmlns:a16="http://schemas.microsoft.com/office/drawing/2014/main" id="{74ADA1E7-D618-4D05-81BD-9005ACE67BEB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6-3">
            <a:extLst>
              <a:ext uri="{FF2B5EF4-FFF2-40B4-BE49-F238E27FC236}">
                <a16:creationId xmlns:a16="http://schemas.microsoft.com/office/drawing/2014/main" id="{E5AC9BA7-8C7D-4D1C-A9EA-7EC0BD9FBA71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6-3">
            <a:extLst>
              <a:ext uri="{FF2B5EF4-FFF2-40B4-BE49-F238E27FC236}">
                <a16:creationId xmlns:a16="http://schemas.microsoft.com/office/drawing/2014/main" id="{F28B10C6-189B-4D06-A26A-DAB32007F4AF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问题范围窄，日常正餐、长期训练与恢复覆盖有限；对输入和估算敏感；中国本地化弱。</a:t>
            </a:r>
          </a:p>
        </p:txBody>
      </p:sp>
      <p:sp>
        <p:nvSpPr>
          <p:cNvPr id="30" name="analysis-rule-06-4">
            <a:extLst>
              <a:ext uri="{FF2B5EF4-FFF2-40B4-BE49-F238E27FC236}">
                <a16:creationId xmlns:a16="http://schemas.microsoft.com/office/drawing/2014/main" id="{7F78A935-7597-4CB0-AA43-8306BA99CC15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6-4">
            <a:extLst>
              <a:ext uri="{FF2B5EF4-FFF2-40B4-BE49-F238E27FC236}">
                <a16:creationId xmlns:a16="http://schemas.microsoft.com/office/drawing/2014/main" id="{C2CAC625-53BF-44C4-A6E7-163D3A53A61A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6-4">
            <a:extLst>
              <a:ext uri="{FF2B5EF4-FFF2-40B4-BE49-F238E27FC236}">
                <a16:creationId xmlns:a16="http://schemas.microsoft.com/office/drawing/2014/main" id="{AAAF7F5E-8116-4027-8CAA-BB6D58BE9A5F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14 天试用后订阅；加拿大公开价格为 CAD 7.99／月、CAD 69.99／年。</a:t>
            </a:r>
          </a:p>
        </p:txBody>
      </p:sp>
    </p:spTree>
    <p:extLst>
      <p:ext uri="{BB962C8B-B14F-4D97-AF65-F5344CB8AC3E}">
        <p14:creationId xmlns:p14="http://schemas.microsoft.com/office/powerpoint/2010/main" val="733181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7">
            <a:extLst>
              <a:ext uri="{FF2B5EF4-FFF2-40B4-BE49-F238E27FC236}">
                <a16:creationId xmlns:a16="http://schemas.microsoft.com/office/drawing/2014/main" id="{D950ABF5-C631-4EAA-910E-43344B696D12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7">
            <a:extLst>
              <a:ext uri="{FF2B5EF4-FFF2-40B4-BE49-F238E27FC236}">
                <a16:creationId xmlns:a16="http://schemas.microsoft.com/office/drawing/2014/main" id="{C4F15AF2-AE9D-44FC-8E71-0CAEA699F239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07</a:t>
            </a:r>
          </a:p>
        </p:txBody>
      </p:sp>
      <p:sp>
        <p:nvSpPr>
          <p:cNvPr id="4" name="title-07">
            <a:extLst>
              <a:ext uri="{FF2B5EF4-FFF2-40B4-BE49-F238E27FC236}">
                <a16:creationId xmlns:a16="http://schemas.microsoft.com/office/drawing/2014/main" id="{640802AD-7FA6-4ACE-A096-529473BFCA8C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EatMyRide</a:t>
            </a:r>
          </a:p>
        </p:txBody>
      </p:sp>
      <p:sp>
        <p:nvSpPr>
          <p:cNvPr id="5" name="category-07">
            <a:extLst>
              <a:ext uri="{FF2B5EF4-FFF2-40B4-BE49-F238E27FC236}">
                <a16:creationId xmlns:a16="http://schemas.microsoft.com/office/drawing/2014/main" id="{15035B8B-03F6-4951-AB42-3AEBBFCD53BF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EATMYRIDE</a:t>
            </a:r>
          </a:p>
        </p:txBody>
      </p:sp>
      <p:sp>
        <p:nvSpPr>
          <p:cNvPr id="6" name="accent-07">
            <a:extLst>
              <a:ext uri="{FF2B5EF4-FFF2-40B4-BE49-F238E27FC236}">
                <a16:creationId xmlns:a16="http://schemas.microsoft.com/office/drawing/2014/main" id="{01BAD70C-7FDE-4482-BF28-234714A5DFF0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7">
            <a:extLst>
              <a:ext uri="{FF2B5EF4-FFF2-40B4-BE49-F238E27FC236}">
                <a16:creationId xmlns:a16="http://schemas.microsoft.com/office/drawing/2014/main" id="{3D4F8C85-B735-4221-A876-14D20E00DF84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7">
            <a:extLst>
              <a:ext uri="{FF2B5EF4-FFF2-40B4-BE49-F238E27FC236}">
                <a16:creationId xmlns:a16="http://schemas.microsoft.com/office/drawing/2014/main" id="{76418DFA-07E8-481D-A6AD-2F2805061DF2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把路线、补给计划、码表提醒、实际摄入与训练复盘连成闭环。</a:t>
            </a:r>
          </a:p>
        </p:txBody>
      </p:sp>
      <p:sp>
        <p:nvSpPr>
          <p:cNvPr id="9" name="position-rule-07">
            <a:extLst>
              <a:ext uri="{FF2B5EF4-FFF2-40B4-BE49-F238E27FC236}">
                <a16:creationId xmlns:a16="http://schemas.microsoft.com/office/drawing/2014/main" id="{AC1C64D0-EE93-4CFA-BC8E-A5509988D57C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7">
            <a:extLst>
              <a:ext uri="{FF2B5EF4-FFF2-40B4-BE49-F238E27FC236}">
                <a16:creationId xmlns:a16="http://schemas.microsoft.com/office/drawing/2014/main" id="{6C03A0C4-7E1E-4DE7-8715-449238C5F7A4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7-0">
            <a:extLst>
              <a:ext uri="{FF2B5EF4-FFF2-40B4-BE49-F238E27FC236}">
                <a16:creationId xmlns:a16="http://schemas.microsoft.com/office/drawing/2014/main" id="{9E4140D2-2C40-449B-8BB2-8084045D21EF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7-0">
            <a:extLst>
              <a:ext uri="{FF2B5EF4-FFF2-40B4-BE49-F238E27FC236}">
                <a16:creationId xmlns:a16="http://schemas.microsoft.com/office/drawing/2014/main" id="{F540A0DE-5562-42F1-9516-589D80206E0F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路线／训练导入与个性补给计划</a:t>
            </a:r>
          </a:p>
        </p:txBody>
      </p:sp>
      <p:sp>
        <p:nvSpPr>
          <p:cNvPr id="13" name="function-07-1">
            <a:extLst>
              <a:ext uri="{FF2B5EF4-FFF2-40B4-BE49-F238E27FC236}">
                <a16:creationId xmlns:a16="http://schemas.microsoft.com/office/drawing/2014/main" id="{FE91A128-DEF0-4C66-956F-45BFB982CE89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7-1">
            <a:extLst>
              <a:ext uri="{FF2B5EF4-FFF2-40B4-BE49-F238E27FC236}">
                <a16:creationId xmlns:a16="http://schemas.microsoft.com/office/drawing/2014/main" id="{DABDFB87-2966-4D0E-A03C-E2BF3C38B665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Garmin 实时提醒与摄入记录</a:t>
            </a:r>
          </a:p>
        </p:txBody>
      </p:sp>
      <p:sp>
        <p:nvSpPr>
          <p:cNvPr id="15" name="function-07-2">
            <a:extLst>
              <a:ext uri="{FF2B5EF4-FFF2-40B4-BE49-F238E27FC236}">
                <a16:creationId xmlns:a16="http://schemas.microsoft.com/office/drawing/2014/main" id="{5631BA57-AA08-4405-9BAF-A06F7D91FE81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7-2">
            <a:extLst>
              <a:ext uri="{FF2B5EF4-FFF2-40B4-BE49-F238E27FC236}">
                <a16:creationId xmlns:a16="http://schemas.microsoft.com/office/drawing/2014/main" id="{C590AB0E-E3A4-40D5-ADA2-ABF49984B342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碳水、汗液及摄入消耗对比</a:t>
            </a:r>
          </a:p>
        </p:txBody>
      </p:sp>
      <p:sp>
        <p:nvSpPr>
          <p:cNvPr id="17" name="function-07-3">
            <a:extLst>
              <a:ext uri="{FF2B5EF4-FFF2-40B4-BE49-F238E27FC236}">
                <a16:creationId xmlns:a16="http://schemas.microsoft.com/office/drawing/2014/main" id="{CA4F3D2A-7026-463A-8C36-767168AAB033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7-3">
            <a:extLst>
              <a:ext uri="{FF2B5EF4-FFF2-40B4-BE49-F238E27FC236}">
                <a16:creationId xmlns:a16="http://schemas.microsoft.com/office/drawing/2014/main" id="{E15AA7C4-0E41-457D-9E1D-FAAAB1AA0732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训练后评估、日常餐食、课程和教练看板</a:t>
            </a:r>
          </a:p>
        </p:txBody>
      </p:sp>
      <p:sp>
        <p:nvSpPr>
          <p:cNvPr id="19" name="analysis-label-07-0">
            <a:extLst>
              <a:ext uri="{FF2B5EF4-FFF2-40B4-BE49-F238E27FC236}">
                <a16:creationId xmlns:a16="http://schemas.microsoft.com/office/drawing/2014/main" id="{27A81164-8DFE-4FB1-99E0-B377369F7CBA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7-0">
            <a:extLst>
              <a:ext uri="{FF2B5EF4-FFF2-40B4-BE49-F238E27FC236}">
                <a16:creationId xmlns:a16="http://schemas.microsoft.com/office/drawing/2014/main" id="{2D591405-23A6-4B75-A78E-6E89B9BFCEE6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端到端补给链路完整；支持使用自己的补给品；教练端让营养数据进入训练协作。</a:t>
            </a:r>
          </a:p>
        </p:txBody>
      </p:sp>
      <p:sp>
        <p:nvSpPr>
          <p:cNvPr id="21" name="analysis-rule-07-1">
            <a:extLst>
              <a:ext uri="{FF2B5EF4-FFF2-40B4-BE49-F238E27FC236}">
                <a16:creationId xmlns:a16="http://schemas.microsoft.com/office/drawing/2014/main" id="{D3183E5F-FEC1-47F3-B0D9-8EEEFB694C42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7-1">
            <a:extLst>
              <a:ext uri="{FF2B5EF4-FFF2-40B4-BE49-F238E27FC236}">
                <a16:creationId xmlns:a16="http://schemas.microsoft.com/office/drawing/2014/main" id="{52C84948-9425-48D7-9715-B2804A4CCFC8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7-1">
            <a:extLst>
              <a:ext uri="{FF2B5EF4-FFF2-40B4-BE49-F238E27FC236}">
                <a16:creationId xmlns:a16="http://schemas.microsoft.com/office/drawing/2014/main" id="{670BA072-6FDA-4CA5-8940-90E01633DF13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跑中提醒进入手表；计划与实际摄入共用时间轴；训练后立即追问偏差；教练可看但不替用户操作。</a:t>
            </a:r>
          </a:p>
        </p:txBody>
      </p:sp>
      <p:sp>
        <p:nvSpPr>
          <p:cNvPr id="24" name="analysis-rule-07-2">
            <a:extLst>
              <a:ext uri="{FF2B5EF4-FFF2-40B4-BE49-F238E27FC236}">
                <a16:creationId xmlns:a16="http://schemas.microsoft.com/office/drawing/2014/main" id="{533E56E6-617F-46B1-8A75-E3FED4E2341F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7-2">
            <a:extLst>
              <a:ext uri="{FF2B5EF4-FFF2-40B4-BE49-F238E27FC236}">
                <a16:creationId xmlns:a16="http://schemas.microsoft.com/office/drawing/2014/main" id="{F2A58AEB-336F-494C-A0C6-EEB835CB9076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7-2">
            <a:extLst>
              <a:ext uri="{FF2B5EF4-FFF2-40B4-BE49-F238E27FC236}">
                <a16:creationId xmlns:a16="http://schemas.microsoft.com/office/drawing/2014/main" id="{49449B10-23FD-48CE-953F-781869E2AD4C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适配跑步携带限制、补给站间距、吞咽时机与胃肠负担，并把复盘自动写入下一次长距离策略。</a:t>
            </a:r>
          </a:p>
        </p:txBody>
      </p:sp>
      <p:sp>
        <p:nvSpPr>
          <p:cNvPr id="27" name="analysis-rule-07-3">
            <a:extLst>
              <a:ext uri="{FF2B5EF4-FFF2-40B4-BE49-F238E27FC236}">
                <a16:creationId xmlns:a16="http://schemas.microsoft.com/office/drawing/2014/main" id="{B6231A9A-71F1-4B42-9108-EDEA25C4CFEB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7-3">
            <a:extLst>
              <a:ext uri="{FF2B5EF4-FFF2-40B4-BE49-F238E27FC236}">
                <a16:creationId xmlns:a16="http://schemas.microsoft.com/office/drawing/2014/main" id="{8A874E4A-1D8A-4268-95F2-78908552C360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7-3">
            <a:extLst>
              <a:ext uri="{FF2B5EF4-FFF2-40B4-BE49-F238E27FC236}">
                <a16:creationId xmlns:a16="http://schemas.microsoft.com/office/drawing/2014/main" id="{1660E6BB-84B4-4453-8174-2B026827C019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骑行心智较强；功能与记录成本偏高；依赖多平台同步；Android 体验与重复记录需实测。</a:t>
            </a:r>
          </a:p>
        </p:txBody>
      </p:sp>
      <p:sp>
        <p:nvSpPr>
          <p:cNvPr id="30" name="analysis-rule-07-4">
            <a:extLst>
              <a:ext uri="{FF2B5EF4-FFF2-40B4-BE49-F238E27FC236}">
                <a16:creationId xmlns:a16="http://schemas.microsoft.com/office/drawing/2014/main" id="{83047D07-13B4-4965-9DED-24F1D811D01A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7-4">
            <a:extLst>
              <a:ext uri="{FF2B5EF4-FFF2-40B4-BE49-F238E27FC236}">
                <a16:creationId xmlns:a16="http://schemas.microsoft.com/office/drawing/2014/main" id="{54C20DF5-C5EA-4C80-93C8-6EAFE0B25ABC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7-4">
            <a:extLst>
              <a:ext uri="{FF2B5EF4-FFF2-40B4-BE49-F238E27FC236}">
                <a16:creationId xmlns:a16="http://schemas.microsoft.com/office/drawing/2014/main" id="{DAB5FF13-5C66-42FF-8ED9-E80E9F9D426E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 Basic＋Premium；官网公开 €9.99／月或 €49.99／年，另有教练能力。</a:t>
            </a:r>
          </a:p>
        </p:txBody>
      </p:sp>
    </p:spTree>
    <p:extLst>
      <p:ext uri="{BB962C8B-B14F-4D97-AF65-F5344CB8AC3E}">
        <p14:creationId xmlns:p14="http://schemas.microsoft.com/office/powerpoint/2010/main" val="137652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8">
            <a:extLst>
              <a:ext uri="{FF2B5EF4-FFF2-40B4-BE49-F238E27FC236}">
                <a16:creationId xmlns:a16="http://schemas.microsoft.com/office/drawing/2014/main" id="{21F048D1-BF10-4BD0-B7D9-4EC450AD55C3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8">
            <a:extLst>
              <a:ext uri="{FF2B5EF4-FFF2-40B4-BE49-F238E27FC236}">
                <a16:creationId xmlns:a16="http://schemas.microsoft.com/office/drawing/2014/main" id="{B54D9FD0-7AC5-4D93-AEA7-68A36DFDF9C8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08</a:t>
            </a:r>
          </a:p>
        </p:txBody>
      </p:sp>
      <p:sp>
        <p:nvSpPr>
          <p:cNvPr id="4" name="title-08">
            <a:extLst>
              <a:ext uri="{FF2B5EF4-FFF2-40B4-BE49-F238E27FC236}">
                <a16:creationId xmlns:a16="http://schemas.microsoft.com/office/drawing/2014/main" id="{1C917AC9-A1A0-4738-AC96-E4D570578411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MAVR</a:t>
            </a:r>
          </a:p>
        </p:txBody>
      </p:sp>
      <p:sp>
        <p:nvSpPr>
          <p:cNvPr id="5" name="category-08">
            <a:extLst>
              <a:ext uri="{FF2B5EF4-FFF2-40B4-BE49-F238E27FC236}">
                <a16:creationId xmlns:a16="http://schemas.microsoft.com/office/drawing/2014/main" id="{C0223DCE-BD37-44EA-AB15-99ED4C8D02B9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MAVR</a:t>
            </a:r>
          </a:p>
        </p:txBody>
      </p:sp>
      <p:sp>
        <p:nvSpPr>
          <p:cNvPr id="6" name="accent-08">
            <a:extLst>
              <a:ext uri="{FF2B5EF4-FFF2-40B4-BE49-F238E27FC236}">
                <a16:creationId xmlns:a16="http://schemas.microsoft.com/office/drawing/2014/main" id="{A35A9F7F-9CCE-4E70-B8B0-85F788FBD76B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8">
            <a:extLst>
              <a:ext uri="{FF2B5EF4-FFF2-40B4-BE49-F238E27FC236}">
                <a16:creationId xmlns:a16="http://schemas.microsoft.com/office/drawing/2014/main" id="{0513EC85-9012-4667-B7EA-A6941E0E7121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8">
            <a:extLst>
              <a:ext uri="{FF2B5EF4-FFF2-40B4-BE49-F238E27FC236}">
                <a16:creationId xmlns:a16="http://schemas.microsoft.com/office/drawing/2014/main" id="{67373584-7D5A-425A-9BDE-9DB9E85C460E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以未来训练需求驱动今天怎么吃，统一日常饮食、途中补给与比赛策略。</a:t>
            </a:r>
          </a:p>
        </p:txBody>
      </p:sp>
      <p:sp>
        <p:nvSpPr>
          <p:cNvPr id="9" name="position-rule-08">
            <a:extLst>
              <a:ext uri="{FF2B5EF4-FFF2-40B4-BE49-F238E27FC236}">
                <a16:creationId xmlns:a16="http://schemas.microsoft.com/office/drawing/2014/main" id="{E1C45E36-166A-4D82-B4C5-71BB7B81EB41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8">
            <a:extLst>
              <a:ext uri="{FF2B5EF4-FFF2-40B4-BE49-F238E27FC236}">
                <a16:creationId xmlns:a16="http://schemas.microsoft.com/office/drawing/2014/main" id="{7D33BAD8-DDCE-4459-9A74-E875BDFDD4DD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8-0">
            <a:extLst>
              <a:ext uri="{FF2B5EF4-FFF2-40B4-BE49-F238E27FC236}">
                <a16:creationId xmlns:a16="http://schemas.microsoft.com/office/drawing/2014/main" id="{E0CA60EC-5258-4C61-8E04-F87A575DEDF7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8-0">
            <a:extLst>
              <a:ext uri="{FF2B5EF4-FFF2-40B4-BE49-F238E27FC236}">
                <a16:creationId xmlns:a16="http://schemas.microsoft.com/office/drawing/2014/main" id="{3FA810FF-B3CC-477E-B4FE-40F2F14D13C8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训练日历与动态热量／宏量目标</a:t>
            </a:r>
          </a:p>
        </p:txBody>
      </p:sp>
      <p:sp>
        <p:nvSpPr>
          <p:cNvPr id="13" name="function-08-1">
            <a:extLst>
              <a:ext uri="{FF2B5EF4-FFF2-40B4-BE49-F238E27FC236}">
                <a16:creationId xmlns:a16="http://schemas.microsoft.com/office/drawing/2014/main" id="{35096202-FBD8-49B4-9CD8-81BC1FC1C1B2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8-1">
            <a:extLst>
              <a:ext uri="{FF2B5EF4-FFF2-40B4-BE49-F238E27FC236}">
                <a16:creationId xmlns:a16="http://schemas.microsoft.com/office/drawing/2014/main" id="{D2CEB13E-EC9A-4101-A027-546F327AF128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餐食时间线、定时补给与碳水装载</a:t>
            </a:r>
          </a:p>
        </p:txBody>
      </p:sp>
      <p:sp>
        <p:nvSpPr>
          <p:cNvPr id="15" name="function-08-2">
            <a:extLst>
              <a:ext uri="{FF2B5EF4-FFF2-40B4-BE49-F238E27FC236}">
                <a16:creationId xmlns:a16="http://schemas.microsoft.com/office/drawing/2014/main" id="{B70C3B31-BAF7-4670-9B18-413BD5D4A1B9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8-2">
            <a:extLst>
              <a:ext uri="{FF2B5EF4-FFF2-40B4-BE49-F238E27FC236}">
                <a16:creationId xmlns:a16="http://schemas.microsoft.com/office/drawing/2014/main" id="{13F7E78C-9AD4-41CE-966A-43EC0CEE80A6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实时糖原预测与多模态饮食记录</a:t>
            </a:r>
          </a:p>
        </p:txBody>
      </p:sp>
      <p:sp>
        <p:nvSpPr>
          <p:cNvPr id="17" name="function-08-3">
            <a:extLst>
              <a:ext uri="{FF2B5EF4-FFF2-40B4-BE49-F238E27FC236}">
                <a16:creationId xmlns:a16="http://schemas.microsoft.com/office/drawing/2014/main" id="{58430BF8-8B40-4377-8A5F-B3A7B5C9D074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8-3">
            <a:extLst>
              <a:ext uri="{FF2B5EF4-FFF2-40B4-BE49-F238E27FC236}">
                <a16:creationId xmlns:a16="http://schemas.microsoft.com/office/drawing/2014/main" id="{8FA53D19-1A36-4B79-A8AA-E4328103973A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营养教练及多耐力项目支持</a:t>
            </a:r>
          </a:p>
        </p:txBody>
      </p:sp>
      <p:sp>
        <p:nvSpPr>
          <p:cNvPr id="19" name="analysis-label-08-0">
            <a:extLst>
              <a:ext uri="{FF2B5EF4-FFF2-40B4-BE49-F238E27FC236}">
                <a16:creationId xmlns:a16="http://schemas.microsoft.com/office/drawing/2014/main" id="{B57FC9A1-8BC6-417E-AC8D-ECBD86AC7BE2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8-0">
            <a:extLst>
              <a:ext uri="{FF2B5EF4-FFF2-40B4-BE49-F238E27FC236}">
                <a16:creationId xmlns:a16="http://schemas.microsoft.com/office/drawing/2014/main" id="{03DE9148-FFC6-4844-BD58-A802FBA26EE7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日常饮食、训练补给和比赛策略共享数据模型；糖原投影视图直观；AI 掌握日历、目标和历史上下文。</a:t>
            </a:r>
          </a:p>
        </p:txBody>
      </p:sp>
      <p:sp>
        <p:nvSpPr>
          <p:cNvPr id="21" name="analysis-rule-08-1">
            <a:extLst>
              <a:ext uri="{FF2B5EF4-FFF2-40B4-BE49-F238E27FC236}">
                <a16:creationId xmlns:a16="http://schemas.microsoft.com/office/drawing/2014/main" id="{A2FF591C-7CF3-425F-9F41-5BD1F5E1FDC8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8-1">
            <a:extLst>
              <a:ext uri="{FF2B5EF4-FFF2-40B4-BE49-F238E27FC236}">
                <a16:creationId xmlns:a16="http://schemas.microsoft.com/office/drawing/2014/main" id="{C7DBD6FD-2ACC-429D-A388-3DB6EDA0BCCF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8-1">
            <a:extLst>
              <a:ext uri="{FF2B5EF4-FFF2-40B4-BE49-F238E27FC236}">
                <a16:creationId xmlns:a16="http://schemas.microsoft.com/office/drawing/2014/main" id="{F4A7613D-5E56-476A-AF5A-4F033B089B39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让未来训练决定今日摄入；把宏量目标落到具体时间；AI 对话必须基于结构化训练与摄入数据。</a:t>
            </a:r>
          </a:p>
        </p:txBody>
      </p:sp>
      <p:sp>
        <p:nvSpPr>
          <p:cNvPr id="24" name="analysis-rule-08-2">
            <a:extLst>
              <a:ext uri="{FF2B5EF4-FFF2-40B4-BE49-F238E27FC236}">
                <a16:creationId xmlns:a16="http://schemas.microsoft.com/office/drawing/2014/main" id="{C2DB468E-3C65-43F3-A4E9-6260F3D24BC2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8-2">
            <a:extLst>
              <a:ext uri="{FF2B5EF4-FFF2-40B4-BE49-F238E27FC236}">
                <a16:creationId xmlns:a16="http://schemas.microsoft.com/office/drawing/2014/main" id="{1CDAA99B-294C-4DA8-84F2-A8362E14D8EC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8-2">
            <a:extLst>
              <a:ext uri="{FF2B5EF4-FFF2-40B4-BE49-F238E27FC236}">
                <a16:creationId xmlns:a16="http://schemas.microsoft.com/office/drawing/2014/main" id="{7ED44748-C08B-484C-865D-E0DD4F402599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提供中餐、外卖、食堂和本土补给品识别；结合疲劳、睡眠与胃肠反馈，并展示置信度和替代方案。</a:t>
            </a:r>
          </a:p>
        </p:txBody>
      </p:sp>
      <p:sp>
        <p:nvSpPr>
          <p:cNvPr id="27" name="analysis-rule-08-3">
            <a:extLst>
              <a:ext uri="{FF2B5EF4-FFF2-40B4-BE49-F238E27FC236}">
                <a16:creationId xmlns:a16="http://schemas.microsoft.com/office/drawing/2014/main" id="{D8539251-4052-48BE-B792-B8D2E68AE3FA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8-3">
            <a:extLst>
              <a:ext uri="{FF2B5EF4-FFF2-40B4-BE49-F238E27FC236}">
                <a16:creationId xmlns:a16="http://schemas.microsoft.com/office/drawing/2014/main" id="{81FBAB7F-B08F-4D8D-B11C-F05CDF22C7D7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8-3">
            <a:extLst>
              <a:ext uri="{FF2B5EF4-FFF2-40B4-BE49-F238E27FC236}">
                <a16:creationId xmlns:a16="http://schemas.microsoft.com/office/drawing/2014/main" id="{4488D242-EF32-49CA-A67F-DE94A8C82E44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科学性与案例缺少独立验证；受训练和饮食记录质量影响；产品偏早期、iPhone 优先、本地化不足。</a:t>
            </a:r>
          </a:p>
        </p:txBody>
      </p:sp>
      <p:sp>
        <p:nvSpPr>
          <p:cNvPr id="30" name="analysis-rule-08-4">
            <a:extLst>
              <a:ext uri="{FF2B5EF4-FFF2-40B4-BE49-F238E27FC236}">
                <a16:creationId xmlns:a16="http://schemas.microsoft.com/office/drawing/2014/main" id="{71DF2DA7-331C-4AF3-A8EA-41919A173571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8-4">
            <a:extLst>
              <a:ext uri="{FF2B5EF4-FFF2-40B4-BE49-F238E27FC236}">
                <a16:creationId xmlns:a16="http://schemas.microsoft.com/office/drawing/2014/main" id="{45A9F266-8051-4E80-8DF3-C09CB7CF35C0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8-4">
            <a:extLst>
              <a:ext uri="{FF2B5EF4-FFF2-40B4-BE49-F238E27FC236}">
                <a16:creationId xmlns:a16="http://schemas.microsoft.com/office/drawing/2014/main" id="{34B4CD2E-086D-46E6-80E1-D79864AFDAC2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免费试用＋MAVR Pro；AI 食物分析、语音记录和动态餐食生成属于高级能力。</a:t>
            </a:r>
          </a:p>
        </p:txBody>
      </p:sp>
    </p:spTree>
    <p:extLst>
      <p:ext uri="{BB962C8B-B14F-4D97-AF65-F5344CB8AC3E}">
        <p14:creationId xmlns:p14="http://schemas.microsoft.com/office/powerpoint/2010/main" val="63824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2" name="reading-surface-09">
            <a:extLst>
              <a:ext uri="{FF2B5EF4-FFF2-40B4-BE49-F238E27FC236}">
                <a16:creationId xmlns:a16="http://schemas.microsoft.com/office/drawing/2014/main" id="{62703B64-5B55-44AA-83A5-8B7DC25E6F19}"/>
              </a:ext>
            </a:extLst>
          </p:cNvPr>
          <p:cNvSpPr>
            <a:spLocks noGrp="1"/>
          </p:cNvSpPr>
          <p:nvPr/>
        </p:nvSpPr>
        <p:spPr>
          <a:xfrm>
            <a:off x="1143000" y="1600200"/>
            <a:ext cx="12954000" cy="581025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9525">
            <a:solidFill>
              <a:srgbClr val="E5E9EE"/>
            </a:solidFill>
            <a:prstDash val="solid"/>
          </a:ln>
        </p:spPr>
      </p:sp>
      <p:sp>
        <p:nvSpPr>
          <p:cNvPr id="3" name="index-09">
            <a:extLst>
              <a:ext uri="{FF2B5EF4-FFF2-40B4-BE49-F238E27FC236}">
                <a16:creationId xmlns:a16="http://schemas.microsoft.com/office/drawing/2014/main" id="{FCF8C180-D8F3-4D18-B3C7-DA57002FAC0F}"/>
              </a:ext>
            </a:extLst>
          </p:cNvPr>
          <p:cNvSpPr>
            <a:spLocks noGrp="1"/>
          </p:cNvSpPr>
          <p:nvPr/>
        </p:nvSpPr>
        <p:spPr>
          <a:xfrm>
            <a:off x="1600200" y="1847850"/>
            <a:ext cx="685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09</a:t>
            </a:r>
          </a:p>
        </p:txBody>
      </p:sp>
      <p:sp>
        <p:nvSpPr>
          <p:cNvPr id="4" name="title-09">
            <a:extLst>
              <a:ext uri="{FF2B5EF4-FFF2-40B4-BE49-F238E27FC236}">
                <a16:creationId xmlns:a16="http://schemas.microsoft.com/office/drawing/2014/main" id="{BC7FAD1A-98E7-425F-8B01-071DB0A42932}"/>
              </a:ext>
            </a:extLst>
          </p:cNvPr>
          <p:cNvSpPr>
            <a:spLocks noGrp="1"/>
          </p:cNvSpPr>
          <p:nvPr/>
        </p:nvSpPr>
        <p:spPr>
          <a:xfrm>
            <a:off x="2362200" y="1752600"/>
            <a:ext cx="5048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MyFitnessPal</a:t>
            </a:r>
          </a:p>
        </p:txBody>
      </p:sp>
      <p:sp>
        <p:nvSpPr>
          <p:cNvPr id="5" name="category-09">
            <a:extLst>
              <a:ext uri="{FF2B5EF4-FFF2-40B4-BE49-F238E27FC236}">
                <a16:creationId xmlns:a16="http://schemas.microsoft.com/office/drawing/2014/main" id="{CCC4DFA5-5881-4F73-8DC8-A5405A0440E2}"/>
              </a:ext>
            </a:extLst>
          </p:cNvPr>
          <p:cNvSpPr>
            <a:spLocks noGrp="1"/>
          </p:cNvSpPr>
          <p:nvPr/>
        </p:nvSpPr>
        <p:spPr>
          <a:xfrm>
            <a:off x="2362200" y="2247900"/>
            <a:ext cx="571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通用饮食记录平台  ·  MYFITNESSPAL</a:t>
            </a:r>
          </a:p>
        </p:txBody>
      </p:sp>
      <p:sp>
        <p:nvSpPr>
          <p:cNvPr id="6" name="accent-09">
            <a:extLst>
              <a:ext uri="{FF2B5EF4-FFF2-40B4-BE49-F238E27FC236}">
                <a16:creationId xmlns:a16="http://schemas.microsoft.com/office/drawing/2014/main" id="{FB223192-544A-4B84-8EE8-A2EFAFD973BA}"/>
              </a:ext>
            </a:extLst>
          </p:cNvPr>
          <p:cNvSpPr>
            <a:spLocks noGrp="1"/>
          </p:cNvSpPr>
          <p:nvPr/>
        </p:nvSpPr>
        <p:spPr>
          <a:xfrm>
            <a:off x="1600200" y="2609850"/>
            <a:ext cx="819150" cy="38100"/>
          </a:xfrm>
          <a:prstGeom prst="rect">
            <a:avLst/>
          </a:prstGeom>
          <a:solidFill>
            <a:srgbClr val="FF4B22"/>
          </a:solidFill>
          <a:ln w="0">
            <a:noFill/>
            <a:prstDash val="solid"/>
          </a:ln>
        </p:spPr>
      </p:sp>
      <p:sp>
        <p:nvSpPr>
          <p:cNvPr id="7" name="position-label-09">
            <a:extLst>
              <a:ext uri="{FF2B5EF4-FFF2-40B4-BE49-F238E27FC236}">
                <a16:creationId xmlns:a16="http://schemas.microsoft.com/office/drawing/2014/main" id="{A264AB3A-03F9-4E1D-96C8-BBBDFF19EF96}"/>
              </a:ext>
            </a:extLst>
          </p:cNvPr>
          <p:cNvSpPr>
            <a:spLocks noGrp="1"/>
          </p:cNvSpPr>
          <p:nvPr/>
        </p:nvSpPr>
        <p:spPr>
          <a:xfrm>
            <a:off x="1600200" y="28384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9">
            <a:extLst>
              <a:ext uri="{FF2B5EF4-FFF2-40B4-BE49-F238E27FC236}">
                <a16:creationId xmlns:a16="http://schemas.microsoft.com/office/drawing/2014/main" id="{2B735008-FA23-4422-AD77-6AF27A2CCDFB}"/>
              </a:ext>
            </a:extLst>
          </p:cNvPr>
          <p:cNvSpPr>
            <a:spLocks noGrp="1"/>
          </p:cNvSpPr>
          <p:nvPr/>
        </p:nvSpPr>
        <p:spPr>
          <a:xfrm>
            <a:off x="2800350" y="2762250"/>
            <a:ext cx="1057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以庞大食物库和低摩擦录入方式构建长期饮食记录基础设施。</a:t>
            </a:r>
          </a:p>
        </p:txBody>
      </p:sp>
      <p:sp>
        <p:nvSpPr>
          <p:cNvPr id="9" name="position-rule-09">
            <a:extLst>
              <a:ext uri="{FF2B5EF4-FFF2-40B4-BE49-F238E27FC236}">
                <a16:creationId xmlns:a16="http://schemas.microsoft.com/office/drawing/2014/main" id="{64B6775B-49F1-44B2-AEF6-D19AB3E6943A}"/>
              </a:ext>
            </a:extLst>
          </p:cNvPr>
          <p:cNvSpPr>
            <a:spLocks noGrp="1"/>
          </p:cNvSpPr>
          <p:nvPr/>
        </p:nvSpPr>
        <p:spPr>
          <a:xfrm>
            <a:off x="1600200" y="3276600"/>
            <a:ext cx="11734800" cy="9525"/>
          </a:xfrm>
          <a:prstGeom prst="rect">
            <a:avLst/>
          </a:prstGeom>
          <a:solidFill>
            <a:srgbClr val="D9DEE5"/>
          </a:solidFill>
          <a:ln w="0">
            <a:noFill/>
            <a:prstDash val="solid"/>
          </a:ln>
        </p:spPr>
      </p:sp>
      <p:sp>
        <p:nvSpPr>
          <p:cNvPr id="10" name="function-label-09">
            <a:extLst>
              <a:ext uri="{FF2B5EF4-FFF2-40B4-BE49-F238E27FC236}">
                <a16:creationId xmlns:a16="http://schemas.microsoft.com/office/drawing/2014/main" id="{C5E7D7F6-6A7A-4C37-A567-B5DE4D5D1EB5}"/>
              </a:ext>
            </a:extLst>
          </p:cNvPr>
          <p:cNvSpPr>
            <a:spLocks noGrp="1"/>
          </p:cNvSpPr>
          <p:nvPr/>
        </p:nvSpPr>
        <p:spPr>
          <a:xfrm>
            <a:off x="1600200" y="347662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9-0">
            <a:extLst>
              <a:ext uri="{FF2B5EF4-FFF2-40B4-BE49-F238E27FC236}">
                <a16:creationId xmlns:a16="http://schemas.microsoft.com/office/drawing/2014/main" id="{6197CBE3-9FD0-4D39-BCEB-BF95FDA654C6}"/>
              </a:ext>
            </a:extLst>
          </p:cNvPr>
          <p:cNvSpPr>
            <a:spLocks noGrp="1"/>
          </p:cNvSpPr>
          <p:nvPr/>
        </p:nvSpPr>
        <p:spPr>
          <a:xfrm>
            <a:off x="1619250" y="394335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9-0">
            <a:extLst>
              <a:ext uri="{FF2B5EF4-FFF2-40B4-BE49-F238E27FC236}">
                <a16:creationId xmlns:a16="http://schemas.microsoft.com/office/drawing/2014/main" id="{32FD20E7-6FC7-43EC-9B03-765C5C33663B}"/>
              </a:ext>
            </a:extLst>
          </p:cNvPr>
          <p:cNvSpPr>
            <a:spLocks noGrp="1"/>
          </p:cNvSpPr>
          <p:nvPr/>
        </p:nvSpPr>
        <p:spPr>
          <a:xfrm>
            <a:off x="2095500" y="385762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热量与宏量营养记录</a:t>
            </a:r>
          </a:p>
        </p:txBody>
      </p:sp>
      <p:sp>
        <p:nvSpPr>
          <p:cNvPr id="13" name="function-09-1">
            <a:extLst>
              <a:ext uri="{FF2B5EF4-FFF2-40B4-BE49-F238E27FC236}">
                <a16:creationId xmlns:a16="http://schemas.microsoft.com/office/drawing/2014/main" id="{85AAFB69-3E5A-4B7B-BFCF-EA9FB330063B}"/>
              </a:ext>
            </a:extLst>
          </p:cNvPr>
          <p:cNvSpPr>
            <a:spLocks noGrp="1"/>
          </p:cNvSpPr>
          <p:nvPr/>
        </p:nvSpPr>
        <p:spPr>
          <a:xfrm>
            <a:off x="1619250" y="448627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9-1">
            <a:extLst>
              <a:ext uri="{FF2B5EF4-FFF2-40B4-BE49-F238E27FC236}">
                <a16:creationId xmlns:a16="http://schemas.microsoft.com/office/drawing/2014/main" id="{D1ABE139-8918-42ED-BEF0-420C70714641}"/>
              </a:ext>
            </a:extLst>
          </p:cNvPr>
          <p:cNvSpPr>
            <a:spLocks noGrp="1"/>
          </p:cNvSpPr>
          <p:nvPr/>
        </p:nvSpPr>
        <p:spPr>
          <a:xfrm>
            <a:off x="2095500" y="440055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食物库、条码、自定义食物与配方</a:t>
            </a:r>
          </a:p>
        </p:txBody>
      </p:sp>
      <p:sp>
        <p:nvSpPr>
          <p:cNvPr id="15" name="function-09-2">
            <a:extLst>
              <a:ext uri="{FF2B5EF4-FFF2-40B4-BE49-F238E27FC236}">
                <a16:creationId xmlns:a16="http://schemas.microsoft.com/office/drawing/2014/main" id="{CF6A0700-3866-47D2-8BE2-AD1FEDF9B83F}"/>
              </a:ext>
            </a:extLst>
          </p:cNvPr>
          <p:cNvSpPr>
            <a:spLocks noGrp="1"/>
          </p:cNvSpPr>
          <p:nvPr/>
        </p:nvSpPr>
        <p:spPr>
          <a:xfrm>
            <a:off x="1619250" y="5029200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9-2">
            <a:extLst>
              <a:ext uri="{FF2B5EF4-FFF2-40B4-BE49-F238E27FC236}">
                <a16:creationId xmlns:a16="http://schemas.microsoft.com/office/drawing/2014/main" id="{A72AD529-9263-4E91-A3D9-6FC80C350AB4}"/>
              </a:ext>
            </a:extLst>
          </p:cNvPr>
          <p:cNvSpPr>
            <a:spLocks noGrp="1"/>
          </p:cNvSpPr>
          <p:nvPr/>
        </p:nvSpPr>
        <p:spPr>
          <a:xfrm>
            <a:off x="2095500" y="4943475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语音／图片录入、食谱和餐食规划</a:t>
            </a:r>
          </a:p>
        </p:txBody>
      </p:sp>
      <p:sp>
        <p:nvSpPr>
          <p:cNvPr id="17" name="function-09-3">
            <a:extLst>
              <a:ext uri="{FF2B5EF4-FFF2-40B4-BE49-F238E27FC236}">
                <a16:creationId xmlns:a16="http://schemas.microsoft.com/office/drawing/2014/main" id="{35A5DDD4-DB6F-47BD-AE35-E0C8BA5F1130}"/>
              </a:ext>
            </a:extLst>
          </p:cNvPr>
          <p:cNvSpPr>
            <a:spLocks noGrp="1"/>
          </p:cNvSpPr>
          <p:nvPr/>
        </p:nvSpPr>
        <p:spPr>
          <a:xfrm>
            <a:off x="1619250" y="5572125"/>
            <a:ext cx="4000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9-3">
            <a:extLst>
              <a:ext uri="{FF2B5EF4-FFF2-40B4-BE49-F238E27FC236}">
                <a16:creationId xmlns:a16="http://schemas.microsoft.com/office/drawing/2014/main" id="{5B58BA96-5495-4943-8CFB-D9A7C95D0BDF}"/>
              </a:ext>
            </a:extLst>
          </p:cNvPr>
          <p:cNvSpPr>
            <a:spLocks noGrp="1"/>
          </p:cNvSpPr>
          <p:nvPr/>
        </p:nvSpPr>
        <p:spPr>
          <a:xfrm>
            <a:off x="2095500" y="5486400"/>
            <a:ext cx="428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体重目标、健康平台同步、报告与洞察</a:t>
            </a:r>
          </a:p>
        </p:txBody>
      </p:sp>
      <p:sp>
        <p:nvSpPr>
          <p:cNvPr id="19" name="analysis-label-09-0">
            <a:extLst>
              <a:ext uri="{FF2B5EF4-FFF2-40B4-BE49-F238E27FC236}">
                <a16:creationId xmlns:a16="http://schemas.microsoft.com/office/drawing/2014/main" id="{CA91FA5D-DF5C-4968-970E-00260ADC81A4}"/>
              </a:ext>
            </a:extLst>
          </p:cNvPr>
          <p:cNvSpPr>
            <a:spLocks noGrp="1"/>
          </p:cNvSpPr>
          <p:nvPr/>
        </p:nvSpPr>
        <p:spPr>
          <a:xfrm>
            <a:off x="6877050" y="34766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9-0">
            <a:extLst>
              <a:ext uri="{FF2B5EF4-FFF2-40B4-BE49-F238E27FC236}">
                <a16:creationId xmlns:a16="http://schemas.microsoft.com/office/drawing/2014/main" id="{D6F1E868-9AE1-43D0-A3E0-7F91BD85CF01}"/>
              </a:ext>
            </a:extLst>
          </p:cNvPr>
          <p:cNvSpPr>
            <a:spLocks noGrp="1"/>
          </p:cNvSpPr>
          <p:nvPr/>
        </p:nvSpPr>
        <p:spPr>
          <a:xfrm>
            <a:off x="8020050" y="34385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食物数据库、常用餐复用和多种录入方式形成记录护城河；免费入口广，数据连续性强。</a:t>
            </a:r>
          </a:p>
        </p:txBody>
      </p:sp>
      <p:sp>
        <p:nvSpPr>
          <p:cNvPr id="21" name="analysis-rule-09-1">
            <a:extLst>
              <a:ext uri="{FF2B5EF4-FFF2-40B4-BE49-F238E27FC236}">
                <a16:creationId xmlns:a16="http://schemas.microsoft.com/office/drawing/2014/main" id="{E36598A8-2470-4FF4-ABD3-FA0CC7DF04C4}"/>
              </a:ext>
            </a:extLst>
          </p:cNvPr>
          <p:cNvSpPr>
            <a:spLocks noGrp="1"/>
          </p:cNvSpPr>
          <p:nvPr/>
        </p:nvSpPr>
        <p:spPr>
          <a:xfrm>
            <a:off x="6877050" y="41433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2" name="analysis-label-09-1">
            <a:extLst>
              <a:ext uri="{FF2B5EF4-FFF2-40B4-BE49-F238E27FC236}">
                <a16:creationId xmlns:a16="http://schemas.microsoft.com/office/drawing/2014/main" id="{4F693F66-F461-4077-870F-2F82C8DFE28E}"/>
              </a:ext>
            </a:extLst>
          </p:cNvPr>
          <p:cNvSpPr>
            <a:spLocks noGrp="1"/>
          </p:cNvSpPr>
          <p:nvPr/>
        </p:nvSpPr>
        <p:spPr>
          <a:xfrm>
            <a:off x="6877050" y="42005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9-1">
            <a:extLst>
              <a:ext uri="{FF2B5EF4-FFF2-40B4-BE49-F238E27FC236}">
                <a16:creationId xmlns:a16="http://schemas.microsoft.com/office/drawing/2014/main" id="{D1A8C1CE-907C-48D4-AAE7-DADF53856420}"/>
              </a:ext>
            </a:extLst>
          </p:cNvPr>
          <p:cNvSpPr>
            <a:spLocks noGrp="1"/>
          </p:cNvSpPr>
          <p:nvPr/>
        </p:nvSpPr>
        <p:spPr>
          <a:xfrm>
            <a:off x="8020050" y="41624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记录要快于回忆：最近食物、常用组合、条码、语音、图片与份量纠正并存，沉淀个人食物库。</a:t>
            </a:r>
          </a:p>
        </p:txBody>
      </p:sp>
      <p:sp>
        <p:nvSpPr>
          <p:cNvPr id="24" name="analysis-rule-09-2">
            <a:extLst>
              <a:ext uri="{FF2B5EF4-FFF2-40B4-BE49-F238E27FC236}">
                <a16:creationId xmlns:a16="http://schemas.microsoft.com/office/drawing/2014/main" id="{BF97AB1B-588C-472F-832D-DFB147541C26}"/>
              </a:ext>
            </a:extLst>
          </p:cNvPr>
          <p:cNvSpPr>
            <a:spLocks noGrp="1"/>
          </p:cNvSpPr>
          <p:nvPr/>
        </p:nvSpPr>
        <p:spPr>
          <a:xfrm>
            <a:off x="6877050" y="48672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5" name="analysis-label-09-2">
            <a:extLst>
              <a:ext uri="{FF2B5EF4-FFF2-40B4-BE49-F238E27FC236}">
                <a16:creationId xmlns:a16="http://schemas.microsoft.com/office/drawing/2014/main" id="{C1B273AD-0D2C-4E74-AE64-821E68A4FC24}"/>
              </a:ext>
            </a:extLst>
          </p:cNvPr>
          <p:cNvSpPr>
            <a:spLocks noGrp="1"/>
          </p:cNvSpPr>
          <p:nvPr/>
        </p:nvSpPr>
        <p:spPr>
          <a:xfrm>
            <a:off x="6877050" y="49244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9-2">
            <a:extLst>
              <a:ext uri="{FF2B5EF4-FFF2-40B4-BE49-F238E27FC236}">
                <a16:creationId xmlns:a16="http://schemas.microsoft.com/office/drawing/2014/main" id="{E188E9BB-F0A7-4943-82C0-5EFAF6CEEC66}"/>
              </a:ext>
            </a:extLst>
          </p:cNvPr>
          <p:cNvSpPr>
            <a:spLocks noGrp="1"/>
          </p:cNvSpPr>
          <p:nvPr/>
        </p:nvSpPr>
        <p:spPr>
          <a:xfrm>
            <a:off x="8020050" y="48863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把静态每日热量升级为训练日动态目标；减少重复记录；让关键摄入直接转化为补给与恢复决策。</a:t>
            </a:r>
          </a:p>
        </p:txBody>
      </p:sp>
      <p:sp>
        <p:nvSpPr>
          <p:cNvPr id="27" name="analysis-rule-09-3">
            <a:extLst>
              <a:ext uri="{FF2B5EF4-FFF2-40B4-BE49-F238E27FC236}">
                <a16:creationId xmlns:a16="http://schemas.microsoft.com/office/drawing/2014/main" id="{39131D95-1065-4704-9E4F-728B5BAC3FFB}"/>
              </a:ext>
            </a:extLst>
          </p:cNvPr>
          <p:cNvSpPr>
            <a:spLocks noGrp="1"/>
          </p:cNvSpPr>
          <p:nvPr/>
        </p:nvSpPr>
        <p:spPr>
          <a:xfrm>
            <a:off x="6877050" y="55911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28" name="analysis-label-09-3">
            <a:extLst>
              <a:ext uri="{FF2B5EF4-FFF2-40B4-BE49-F238E27FC236}">
                <a16:creationId xmlns:a16="http://schemas.microsoft.com/office/drawing/2014/main" id="{A1B416AB-CABD-4FB9-9380-7D922B76F5C0}"/>
              </a:ext>
            </a:extLst>
          </p:cNvPr>
          <p:cNvSpPr>
            <a:spLocks noGrp="1"/>
          </p:cNvSpPr>
          <p:nvPr/>
        </p:nvSpPr>
        <p:spPr>
          <a:xfrm>
            <a:off x="6877050" y="56483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9-3">
            <a:extLst>
              <a:ext uri="{FF2B5EF4-FFF2-40B4-BE49-F238E27FC236}">
                <a16:creationId xmlns:a16="http://schemas.microsoft.com/office/drawing/2014/main" id="{DD771EC0-BAAA-4607-8A93-D691535ACFA6}"/>
              </a:ext>
            </a:extLst>
          </p:cNvPr>
          <p:cNvSpPr>
            <a:spLocks noGrp="1"/>
          </p:cNvSpPr>
          <p:nvPr/>
        </p:nvSpPr>
        <p:spPr>
          <a:xfrm>
            <a:off x="8020050" y="56102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通用减重心智强，难理解具体训练和比赛；用户贡献数据质量不一；广告和记录负担增加摩擦。</a:t>
            </a:r>
          </a:p>
        </p:txBody>
      </p:sp>
      <p:sp>
        <p:nvSpPr>
          <p:cNvPr id="30" name="analysis-rule-09-4">
            <a:extLst>
              <a:ext uri="{FF2B5EF4-FFF2-40B4-BE49-F238E27FC236}">
                <a16:creationId xmlns:a16="http://schemas.microsoft.com/office/drawing/2014/main" id="{33CD2763-97E1-455A-9A05-1ABCF9C3AAA4}"/>
              </a:ext>
            </a:extLst>
          </p:cNvPr>
          <p:cNvSpPr>
            <a:spLocks noGrp="1"/>
          </p:cNvSpPr>
          <p:nvPr/>
        </p:nvSpPr>
        <p:spPr>
          <a:xfrm>
            <a:off x="6877050" y="6315075"/>
            <a:ext cx="6457950" cy="9525"/>
          </a:xfrm>
          <a:prstGeom prst="rect">
            <a:avLst/>
          </a:prstGeom>
          <a:solidFill>
            <a:srgbClr val="E1E5EA"/>
          </a:solidFill>
          <a:ln w="0">
            <a:noFill/>
            <a:prstDash val="solid"/>
          </a:ln>
        </p:spPr>
      </p:sp>
      <p:sp>
        <p:nvSpPr>
          <p:cNvPr id="31" name="analysis-label-09-4">
            <a:extLst>
              <a:ext uri="{FF2B5EF4-FFF2-40B4-BE49-F238E27FC236}">
                <a16:creationId xmlns:a16="http://schemas.microsoft.com/office/drawing/2014/main" id="{25A289FA-98AF-4440-8FFA-DD3CD8E8A768}"/>
              </a:ext>
            </a:extLst>
          </p:cNvPr>
          <p:cNvSpPr>
            <a:spLocks noGrp="1"/>
          </p:cNvSpPr>
          <p:nvPr/>
        </p:nvSpPr>
        <p:spPr>
          <a:xfrm>
            <a:off x="6877050" y="6372225"/>
            <a:ext cx="104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9-4">
            <a:extLst>
              <a:ext uri="{FF2B5EF4-FFF2-40B4-BE49-F238E27FC236}">
                <a16:creationId xmlns:a16="http://schemas.microsoft.com/office/drawing/2014/main" id="{866CB18C-7329-459F-862F-3DE369E0911B}"/>
              </a:ext>
            </a:extLst>
          </p:cNvPr>
          <p:cNvSpPr>
            <a:spLocks noGrp="1"/>
          </p:cNvSpPr>
          <p:nvPr/>
        </p:nvSpPr>
        <p:spPr>
          <a:xfrm>
            <a:off x="8020050" y="6334125"/>
            <a:ext cx="5314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免费增值；Premium／Premium+ 订阅、广告及合作服务。</a:t>
            </a:r>
          </a:p>
        </p:txBody>
      </p:sp>
    </p:spTree>
    <p:extLst>
      <p:ext uri="{BB962C8B-B14F-4D97-AF65-F5344CB8AC3E}">
        <p14:creationId xmlns:p14="http://schemas.microsoft.com/office/powerpoint/2010/main" val="146906835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870</Words>
  <Application>Microsoft Office PowerPoint</Application>
  <DocSecurity>0</DocSecurity>
  <PresentationFormat>自定义</PresentationFormat>
  <Paragraphs>204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1" baseType="lpstr"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haoyang yu</cp:lastModifiedBy>
  <cp:revision>1</cp:revision>
  <dcterms:created xsi:type="dcterms:W3CDTF">2026-08-05T08:14:55Z</dcterms:created>
  <dcterms:modified xsi:type="dcterms:W3CDTF">2026-08-05T10:10:02Z</dcterms:modified>
</cp:coreProperties>
</file>