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e07135ea56346bd" /><Relationship Type="http://schemas.openxmlformats.org/officeDocument/2006/relationships/extended-properties" Target="/docProps/app.xml" Id="Ra60a11a617ef4c1e" /><Relationship Type="http://schemas.openxmlformats.org/officeDocument/2006/relationships/officeDocument" Target="/ppt/presentation.xml" Id="R12f2b3c8bc6d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82ce7b820484e"/>
  </p:sldMasterIdLst>
  <p:notesMasterIdLst>
    <p:notesMasterId xmlns:r="http://schemas.openxmlformats.org/officeDocument/2006/relationships" r:id="Rd543ba2c95484a71"/>
  </p:notesMasterIdLst>
  <p:sldIdLst>
    <p:sldId xmlns:r="http://schemas.openxmlformats.org/officeDocument/2006/relationships" id="256" r:id="R188d839a52f64a1e"/>
    <p:sldId xmlns:r="http://schemas.openxmlformats.org/officeDocument/2006/relationships" id="257" r:id="R77e51a6d94d44e30"/>
    <p:sldId xmlns:r="http://schemas.openxmlformats.org/officeDocument/2006/relationships" id="258" r:id="R9fe98002f08e496a"/>
    <p:sldId xmlns:r="http://schemas.openxmlformats.org/officeDocument/2006/relationships" id="259" r:id="Rb6258781c65347b2"/>
    <p:sldId xmlns:r="http://schemas.openxmlformats.org/officeDocument/2006/relationships" id="260" r:id="Rbb1faaccba7e4add"/>
    <p:sldId xmlns:r="http://schemas.openxmlformats.org/officeDocument/2006/relationships" id="261" r:id="R677d17dbff3b4a3b"/>
    <p:sldId xmlns:r="http://schemas.openxmlformats.org/officeDocument/2006/relationships" id="262" r:id="R8079c89f9e4642a9"/>
    <p:sldId xmlns:r="http://schemas.openxmlformats.org/officeDocument/2006/relationships" id="263" r:id="R6679ed91d9104b7f"/>
    <p:sldId xmlns:r="http://schemas.openxmlformats.org/officeDocument/2006/relationships" id="264" r:id="R75b5442255ec4a16"/>
  </p:sldIdLst>
  <p:sldSz cx="15240000" cy="85725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b46b3824b6e47c4" /><Relationship Type="http://schemas.openxmlformats.org/officeDocument/2006/relationships/slideMaster" Target="/ppt/slideMasters/slideMaster1.xml" Id="R7e082ce7b820484e" /><Relationship Type="http://schemas.openxmlformats.org/officeDocument/2006/relationships/notesMaster" Target="/ppt/notesMasters/notesMaster1.xml" Id="Rd543ba2c95484a71" /><Relationship Type="http://schemas.openxmlformats.org/officeDocument/2006/relationships/presProps" Target="/ppt/presProps.xml" Id="R1bdbe5412da54937" /><Relationship Type="http://schemas.openxmlformats.org/officeDocument/2006/relationships/tableStyles" Target="/ppt/tableStyles.xml" Id="R2717d116696d440f" /><Relationship Type="http://schemas.openxmlformats.org/officeDocument/2006/relationships/slide" Target="/ppt/slides/slide1.xml" Id="R188d839a52f64a1e" /><Relationship Type="http://schemas.openxmlformats.org/officeDocument/2006/relationships/slide" Target="/ppt/slides/slide2.xml" Id="R77e51a6d94d44e30" /><Relationship Type="http://schemas.openxmlformats.org/officeDocument/2006/relationships/slide" Target="/ppt/slides/slide3.xml" Id="R9fe98002f08e496a" /><Relationship Type="http://schemas.openxmlformats.org/officeDocument/2006/relationships/slide" Target="/ppt/slides/slide4.xml" Id="Rb6258781c65347b2" /><Relationship Type="http://schemas.openxmlformats.org/officeDocument/2006/relationships/slide" Target="/ppt/slides/slide5.xml" Id="Rbb1faaccba7e4add" /><Relationship Type="http://schemas.openxmlformats.org/officeDocument/2006/relationships/slide" Target="/ppt/slides/slide6.xml" Id="R677d17dbff3b4a3b" /><Relationship Type="http://schemas.openxmlformats.org/officeDocument/2006/relationships/slide" Target="/ppt/slides/slide7.xml" Id="R8079c89f9e4642a9" /><Relationship Type="http://schemas.openxmlformats.org/officeDocument/2006/relationships/slide" Target="/ppt/slides/slide8.xml" Id="R6679ed91d9104b7f" /><Relationship Type="http://schemas.openxmlformats.org/officeDocument/2006/relationships/slide" Target="/ppt/slides/slide9.xml" Id="R75b5442255ec4a1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18b819910404b3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2569b8f3ba548a9" /><Relationship Type="http://schemas.openxmlformats.org/officeDocument/2006/relationships/notesMaster" Target="/ppt/notesMasters/notesMaster1.xml" Id="R90825d65a17843f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5cd2e076afc4a67" /><Relationship Type="http://schemas.openxmlformats.org/officeDocument/2006/relationships/notesMaster" Target="/ppt/notesMasters/notesMaster1.xml" Id="R260467615bd3494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e506234e1ff4603" /><Relationship Type="http://schemas.openxmlformats.org/officeDocument/2006/relationships/notesMaster" Target="/ppt/notesMasters/notesMaster1.xml" Id="Rf0e6f82572254a0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9c2feb3e1ec4819" /><Relationship Type="http://schemas.openxmlformats.org/officeDocument/2006/relationships/notesMaster" Target="/ppt/notesMasters/notesMaster1.xml" Id="R497c95b1f11a43b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09138e52c3b4294" /><Relationship Type="http://schemas.openxmlformats.org/officeDocument/2006/relationships/notesMaster" Target="/ppt/notesMasters/notesMaster1.xml" Id="R90d00430494b46c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a0fc7c4894a41be" /><Relationship Type="http://schemas.openxmlformats.org/officeDocument/2006/relationships/notesMaster" Target="/ppt/notesMasters/notesMaster1.xml" Id="R0a82376d74584a1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752e5656e354330" /><Relationship Type="http://schemas.openxmlformats.org/officeDocument/2006/relationships/notesMaster" Target="/ppt/notesMasters/notesMaster1.xml" Id="R1237524e51b042e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6f589bc1048457a" /><Relationship Type="http://schemas.openxmlformats.org/officeDocument/2006/relationships/notesMaster" Target="/ppt/notesMasters/notesMaster1.xml" Id="Rc3b6a620cd8845d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81aac4c6a5943e0" /><Relationship Type="http://schemas.openxmlformats.org/officeDocument/2006/relationships/notesMaster" Target="/ppt/notesMasters/notesMaster1.xml" Id="R24389aa8e7ed4c4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7475f59c241c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68580fc33174ad3" /><Relationship Type="http://schemas.openxmlformats.org/officeDocument/2006/relationships/slideLayout" Target="/ppt/slideLayouts/slideLayout1.xml" Id="R3c5e7f7ab740497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e7f7ab740497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8f394c98e4f83" /><Relationship Type="http://schemas.openxmlformats.org/officeDocument/2006/relationships/image" Target="/ppt/media/image.png" Id="R864c4b76746a45ff" /><Relationship Type="http://schemas.openxmlformats.org/officeDocument/2006/relationships/notesSlide" Target="/ppt/notesSlides/notesSlide1.xml" Id="Rba55fdf5735041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21fd84f61472f" /><Relationship Type="http://schemas.openxmlformats.org/officeDocument/2006/relationships/image" Target="/ppt/media/image2.png" Id="R7c8a6f42ff594ebc" /><Relationship Type="http://schemas.openxmlformats.org/officeDocument/2006/relationships/notesSlide" Target="/ppt/notesSlides/notesSlide2.xml" Id="Rb1975b1b9ae5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5de7c962a4ba6" /><Relationship Type="http://schemas.openxmlformats.org/officeDocument/2006/relationships/image" Target="/ppt/media/image3.png" Id="R14e4408c4b104140" /><Relationship Type="http://schemas.openxmlformats.org/officeDocument/2006/relationships/notesSlide" Target="/ppt/notesSlides/notesSlide3.xml" Id="Rcde1a3854d87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60f3e07b34ee1" /><Relationship Type="http://schemas.openxmlformats.org/officeDocument/2006/relationships/image" Target="/ppt/media/image4.png" Id="R93049beb47704fb5" /><Relationship Type="http://schemas.openxmlformats.org/officeDocument/2006/relationships/notesSlide" Target="/ppt/notesSlides/notesSlide4.xml" Id="R04de89af5add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56d1d5642455f" /><Relationship Type="http://schemas.openxmlformats.org/officeDocument/2006/relationships/image" Target="/ppt/media/image5.png" Id="R283b92751a014e9e" /><Relationship Type="http://schemas.openxmlformats.org/officeDocument/2006/relationships/notesSlide" Target="/ppt/notesSlides/notesSlide5.xml" Id="R28c047e8dc44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a0aa675494f0d" /><Relationship Type="http://schemas.openxmlformats.org/officeDocument/2006/relationships/image" Target="/ppt/media/image6.png" Id="R1d46dd336c8a452e" /><Relationship Type="http://schemas.openxmlformats.org/officeDocument/2006/relationships/notesSlide" Target="/ppt/notesSlides/notesSlide6.xml" Id="R7dc29d57c206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d4cfb4ba84a16" /><Relationship Type="http://schemas.openxmlformats.org/officeDocument/2006/relationships/image" Target="/ppt/media/image7.png" Id="R4bf942b392b34bfc" /><Relationship Type="http://schemas.openxmlformats.org/officeDocument/2006/relationships/notesSlide" Target="/ppt/notesSlides/notesSlide7.xml" Id="Rdcf8ca56cf47465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ed99e003843cb" /><Relationship Type="http://schemas.openxmlformats.org/officeDocument/2006/relationships/image" Target="/ppt/media/image8.png" Id="R9a88683d99b8454e" /><Relationship Type="http://schemas.openxmlformats.org/officeDocument/2006/relationships/notesSlide" Target="/ppt/notesSlides/notesSlide8.xml" Id="R4007049542a7473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a5440df454483" /><Relationship Type="http://schemas.openxmlformats.org/officeDocument/2006/relationships/image" Target="/ppt/media/image9.png" Id="Rfcd8e3d5a12a411b" /><Relationship Type="http://schemas.openxmlformats.org/officeDocument/2006/relationships/notesSlide" Target="/ppt/notesSlides/notesSlide9.xml" Id="R2840df099989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4c4b76746a45f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1">
            <a:extLst xmlns:a="http://schemas.openxmlformats.org/drawingml/2006/main">
              <a:ext uri="{FF2B5EF4-FFF2-40B4-BE49-F238E27FC236}">
                <a16:creationId xmlns:a16="http://schemas.microsoft.com/office/drawing/2014/main" id="{F9D4E17E-7B95-4D4A-A84D-41CBE961B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1">
            <a:extLst xmlns:a="http://schemas.openxmlformats.org/drawingml/2006/main">
              <a:ext uri="{FF2B5EF4-FFF2-40B4-BE49-F238E27FC236}">
                <a16:creationId xmlns:a16="http://schemas.microsoft.com/office/drawing/2014/main" id="{CC0BE2E3-1EA6-4A62-8734-0F2C70BCB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4" name="title-01">
            <a:extLst xmlns:a="http://schemas.openxmlformats.org/drawingml/2006/main">
              <a:ext uri="{FF2B5EF4-FFF2-40B4-BE49-F238E27FC236}">
                <a16:creationId xmlns:a16="http://schemas.microsoft.com/office/drawing/2014/main" id="{6469B73E-B21F-4836-AED0-F6C0B55B6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咕咚</a:t>
            </a:r>
          </a:p>
        </p:txBody>
      </p:sp>
      <p:sp>
        <p:nvSpPr>
          <p:cNvPr id="5" name="category-01">
            <a:extLst xmlns:a="http://schemas.openxmlformats.org/drawingml/2006/main">
              <a:ext uri="{FF2B5EF4-FFF2-40B4-BE49-F238E27FC236}">
                <a16:creationId xmlns:a16="http://schemas.microsoft.com/office/drawing/2014/main" id="{6D652F46-84B4-4D8C-803A-7F63886BF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大众运动平台  ·  CODON</a:t>
            </a:r>
          </a:p>
        </p:txBody>
      </p:sp>
      <p:sp>
        <p:nvSpPr>
          <p:cNvPr id="6" name="accent-01">
            <a:extLst xmlns:a="http://schemas.openxmlformats.org/drawingml/2006/main">
              <a:ext uri="{FF2B5EF4-FFF2-40B4-BE49-F238E27FC236}">
                <a16:creationId xmlns:a16="http://schemas.microsoft.com/office/drawing/2014/main" id="{7B630E62-0190-411F-8DD2-714847D6B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1">
            <a:extLst xmlns:a="http://schemas.openxmlformats.org/drawingml/2006/main">
              <a:ext uri="{FF2B5EF4-FFF2-40B4-BE49-F238E27FC236}">
                <a16:creationId xmlns:a16="http://schemas.microsoft.com/office/drawing/2014/main" id="{519B0E1D-95B7-41A2-8BF5-F6540BE02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1">
            <a:extLst xmlns:a="http://schemas.openxmlformats.org/drawingml/2006/main">
              <a:ext uri="{FF2B5EF4-FFF2-40B4-BE49-F238E27FC236}">
                <a16:creationId xmlns:a16="http://schemas.microsoft.com/office/drawing/2014/main" id="{693BF096-0341-4B69-9B5D-2BA2E9FD9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以运动记录为入口，连接内容、社区、赛事、装备与消费。</a:t>
            </a:r>
          </a:p>
        </p:txBody>
      </p:sp>
      <p:sp>
        <p:nvSpPr>
          <p:cNvPr id="9" name="position-rule-01">
            <a:extLst xmlns:a="http://schemas.openxmlformats.org/drawingml/2006/main">
              <a:ext uri="{FF2B5EF4-FFF2-40B4-BE49-F238E27FC236}">
                <a16:creationId xmlns:a16="http://schemas.microsoft.com/office/drawing/2014/main" id="{DE0104DF-7E51-43A2-8E98-A3C909C6D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1">
            <a:extLst xmlns:a="http://schemas.openxmlformats.org/drawingml/2006/main">
              <a:ext uri="{FF2B5EF4-FFF2-40B4-BE49-F238E27FC236}">
                <a16:creationId xmlns:a16="http://schemas.microsoft.com/office/drawing/2014/main" id="{DDCA4EEB-D7D2-4594-BEF1-EBEA05C23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1-0">
            <a:extLst xmlns:a="http://schemas.openxmlformats.org/drawingml/2006/main">
              <a:ext uri="{FF2B5EF4-FFF2-40B4-BE49-F238E27FC236}">
                <a16:creationId xmlns:a16="http://schemas.microsoft.com/office/drawing/2014/main" id="{D4D37E39-DFBE-4FAD-AEA0-1029EF1FD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1-0">
            <a:extLst xmlns:a="http://schemas.openxmlformats.org/drawingml/2006/main">
              <a:ext uri="{FF2B5EF4-FFF2-40B4-BE49-F238E27FC236}">
                <a16:creationId xmlns:a16="http://schemas.microsoft.com/office/drawing/2014/main" id="{72EE514F-C9BD-438B-AC91-420497B6B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GPS 跑步与多运动记录</a:t>
            </a:r>
          </a:p>
        </p:txBody>
      </p:sp>
      <p:sp>
        <p:nvSpPr>
          <p:cNvPr id="13" name="function-01-1">
            <a:extLst xmlns:a="http://schemas.openxmlformats.org/drawingml/2006/main">
              <a:ext uri="{FF2B5EF4-FFF2-40B4-BE49-F238E27FC236}">
                <a16:creationId xmlns:a16="http://schemas.microsoft.com/office/drawing/2014/main" id="{3CD683DD-0882-4AF7-99E3-7F85C0FFB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1-1">
            <a:extLst xmlns:a="http://schemas.openxmlformats.org/drawingml/2006/main">
              <a:ext uri="{FF2B5EF4-FFF2-40B4-BE49-F238E27FC236}">
                <a16:creationId xmlns:a16="http://schemas.microsoft.com/office/drawing/2014/main" id="{E318DB5F-F319-4D8A-9E4C-BFA095069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个性训练计划、AI 兔子与语音陪跑</a:t>
            </a:r>
          </a:p>
        </p:txBody>
      </p:sp>
      <p:sp>
        <p:nvSpPr>
          <p:cNvPr id="15" name="function-01-2">
            <a:extLst xmlns:a="http://schemas.openxmlformats.org/drawingml/2006/main">
              <a:ext uri="{FF2B5EF4-FFF2-40B4-BE49-F238E27FC236}">
                <a16:creationId xmlns:a16="http://schemas.microsoft.com/office/drawing/2014/main" id="{C780D7E2-8118-409E-A3FB-91D49933C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1-2">
            <a:extLst xmlns:a="http://schemas.openxmlformats.org/drawingml/2006/main">
              <a:ext uri="{FF2B5EF4-FFF2-40B4-BE49-F238E27FC236}">
                <a16:creationId xmlns:a16="http://schemas.microsoft.com/office/drawing/2014/main" id="{FCC43955-9217-4E60-8ABC-80D592FBF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直播／跟练课程与社区动态</a:t>
            </a:r>
          </a:p>
        </p:txBody>
      </p:sp>
      <p:sp>
        <p:nvSpPr>
          <p:cNvPr id="17" name="function-01-3">
            <a:extLst xmlns:a="http://schemas.openxmlformats.org/drawingml/2006/main">
              <a:ext uri="{FF2B5EF4-FFF2-40B4-BE49-F238E27FC236}">
                <a16:creationId xmlns:a16="http://schemas.microsoft.com/office/drawing/2014/main" id="{C13BB221-C05F-4AB6-AD9E-8910C72F7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1-3">
            <a:extLst xmlns:a="http://schemas.openxmlformats.org/drawingml/2006/main">
              <a:ext uri="{FF2B5EF4-FFF2-40B4-BE49-F238E27FC236}">
                <a16:creationId xmlns:a16="http://schemas.microsoft.com/office/drawing/2014/main" id="{5191F9DE-DED9-4665-A5E9-E8FFFA8C7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赛事活动、商城及智能装备连接</a:t>
            </a:r>
          </a:p>
        </p:txBody>
      </p:sp>
      <p:sp>
        <p:nvSpPr>
          <p:cNvPr id="19" name="analysis-label-01-0">
            <a:extLst xmlns:a="http://schemas.openxmlformats.org/drawingml/2006/main">
              <a:ext uri="{FF2B5EF4-FFF2-40B4-BE49-F238E27FC236}">
                <a16:creationId xmlns:a16="http://schemas.microsoft.com/office/drawing/2014/main" id="{E438A78F-6062-4E62-AD9C-A91B8D410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1-0">
            <a:extLst xmlns:a="http://schemas.openxmlformats.org/drawingml/2006/main">
              <a:ext uri="{FF2B5EF4-FFF2-40B4-BE49-F238E27FC236}">
                <a16:creationId xmlns:a16="http://schemas.microsoft.com/office/drawing/2014/main" id="{5013AD68-C2BE-49EC-991B-05B6F8211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记录入口成熟，实时语音陪跑更接近训练执行场景；内容、活动、装备与会员形成完整商业闭环。</a:t>
            </a:r>
          </a:p>
        </p:txBody>
      </p:sp>
      <p:sp>
        <p:nvSpPr>
          <p:cNvPr id="21" name="analysis-rule-01-1">
            <a:extLst xmlns:a="http://schemas.openxmlformats.org/drawingml/2006/main">
              <a:ext uri="{FF2B5EF4-FFF2-40B4-BE49-F238E27FC236}">
                <a16:creationId xmlns:a16="http://schemas.microsoft.com/office/drawing/2014/main" id="{0A018015-3997-438D-A83F-6634D6BDA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1-1">
            <a:extLst xmlns:a="http://schemas.openxmlformats.org/drawingml/2006/main">
              <a:ext uri="{FF2B5EF4-FFF2-40B4-BE49-F238E27FC236}">
                <a16:creationId xmlns:a16="http://schemas.microsoft.com/office/drawing/2014/main" id="{E3B02D31-638A-40BE-88A3-0D0E61E0C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1-1">
            <a:extLst xmlns:a="http://schemas.openxmlformats.org/drawingml/2006/main">
              <a:ext uri="{FF2B5EF4-FFF2-40B4-BE49-F238E27FC236}">
                <a16:creationId xmlns:a16="http://schemas.microsoft.com/office/drawing/2014/main" id="{37F7201B-4BB1-48D8-A51E-E6E467A53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跑中用短指令反馈；设备自动回收结果；用连续任务和成就降低长期坚持难度。</a:t>
            </a:r>
          </a:p>
        </p:txBody>
      </p:sp>
      <p:sp>
        <p:nvSpPr>
          <p:cNvPr id="24" name="analysis-rule-01-2">
            <a:extLst xmlns:a="http://schemas.openxmlformats.org/drawingml/2006/main">
              <a:ext uri="{FF2B5EF4-FFF2-40B4-BE49-F238E27FC236}">
                <a16:creationId xmlns:a16="http://schemas.microsoft.com/office/drawing/2014/main" id="{868A651A-4A9C-4419-A377-2F4AEC098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1-2">
            <a:extLst xmlns:a="http://schemas.openxmlformats.org/drawingml/2006/main">
              <a:ext uri="{FF2B5EF4-FFF2-40B4-BE49-F238E27FC236}">
                <a16:creationId xmlns:a16="http://schemas.microsoft.com/office/drawing/2014/main" id="{F126B3E0-2A95-49BA-9445-6FEB43E68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1-2">
            <a:extLst xmlns:a="http://schemas.openxmlformats.org/drawingml/2006/main">
              <a:ext uri="{FF2B5EF4-FFF2-40B4-BE49-F238E27FC236}">
                <a16:creationId xmlns:a16="http://schemas.microsoft.com/office/drawing/2014/main" id="{C12DDCD2-7938-4460-A4C0-7DC26B2E3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不复制信息流和商城，把提醒升级为结合训练目标、天气、身体状态与补给计划的上下文建议，并解释原因。</a:t>
            </a:r>
          </a:p>
        </p:txBody>
      </p:sp>
      <p:sp>
        <p:nvSpPr>
          <p:cNvPr id="27" name="analysis-rule-01-3">
            <a:extLst xmlns:a="http://schemas.openxmlformats.org/drawingml/2006/main">
              <a:ext uri="{FF2B5EF4-FFF2-40B4-BE49-F238E27FC236}">
                <a16:creationId xmlns:a16="http://schemas.microsoft.com/office/drawing/2014/main" id="{1129E230-0043-4680-BCF0-76402D1CE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1-3">
            <a:extLst xmlns:a="http://schemas.openxmlformats.org/drawingml/2006/main">
              <a:ext uri="{FF2B5EF4-FFF2-40B4-BE49-F238E27FC236}">
                <a16:creationId xmlns:a16="http://schemas.microsoft.com/office/drawing/2014/main" id="{1C39D776-2FC4-4F37-BCEA-FA755D8CF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1-3">
            <a:extLst xmlns:a="http://schemas.openxmlformats.org/drawingml/2006/main">
              <a:ext uri="{FF2B5EF4-FFF2-40B4-BE49-F238E27FC236}">
                <a16:creationId xmlns:a16="http://schemas.microsoft.com/office/drawing/2014/main" id="{3FB44AC6-1F24-4C9D-88F5-0F39D74BC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商业入口多，核心训练路径易受内容、社交和销售干扰；训练、营养与恢复建议较分散。</a:t>
            </a:r>
          </a:p>
        </p:txBody>
      </p:sp>
      <p:sp>
        <p:nvSpPr>
          <p:cNvPr id="30" name="analysis-rule-01-4">
            <a:extLst xmlns:a="http://schemas.openxmlformats.org/drawingml/2006/main">
              <a:ext uri="{FF2B5EF4-FFF2-40B4-BE49-F238E27FC236}">
                <a16:creationId xmlns:a16="http://schemas.microsoft.com/office/drawing/2014/main" id="{7E86B784-B35B-431E-AE43-A61A897EA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1-4">
            <a:extLst xmlns:a="http://schemas.openxmlformats.org/drawingml/2006/main">
              <a:ext uri="{FF2B5EF4-FFF2-40B4-BE49-F238E27FC236}">
                <a16:creationId xmlns:a16="http://schemas.microsoft.com/office/drawing/2014/main" id="{E88F6B78-032C-441B-AEA6-90BD6E41F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1-4">
            <a:extLst xmlns:a="http://schemas.openxmlformats.org/drawingml/2006/main">
              <a:ext uri="{FF2B5EF4-FFF2-40B4-BE49-F238E27FC236}">
                <a16:creationId xmlns:a16="http://schemas.microsoft.com/office/drawing/2014/main" id="{FF1B80BA-9810-4F0C-88E1-395F69085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会员订阅、课程／直播、商城与装备、广告与品牌合作、赛事活动服务。</a:t>
            </a:r>
          </a:p>
        </p:txBody>
      </p:sp>
    </p:spTree>
    <p:extLst>
      <p:ext uri="{BB962C8B-B14F-4D97-AF65-F5344CB8AC3E}">
        <p14:creationId xmlns:p14="http://schemas.microsoft.com/office/powerpoint/2010/main" val="344630382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8a6f42ff594eb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2">
            <a:extLst xmlns:a="http://schemas.openxmlformats.org/drawingml/2006/main">
              <a:ext uri="{FF2B5EF4-FFF2-40B4-BE49-F238E27FC236}">
                <a16:creationId xmlns:a16="http://schemas.microsoft.com/office/drawing/2014/main" id="{B6507765-4771-44DB-A006-7707B0E91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2">
            <a:extLst xmlns:a="http://schemas.openxmlformats.org/drawingml/2006/main">
              <a:ext uri="{FF2B5EF4-FFF2-40B4-BE49-F238E27FC236}">
                <a16:creationId xmlns:a16="http://schemas.microsoft.com/office/drawing/2014/main" id="{C9547764-FA0D-4444-84DA-47441F475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4" name="title-02">
            <a:extLst xmlns:a="http://schemas.openxmlformats.org/drawingml/2006/main">
              <a:ext uri="{FF2B5EF4-FFF2-40B4-BE49-F238E27FC236}">
                <a16:creationId xmlns:a16="http://schemas.microsoft.com/office/drawing/2014/main" id="{547BDA4C-04D6-4A88-A1A9-8CFA01618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悦跑圈</a:t>
            </a:r>
          </a:p>
        </p:txBody>
      </p:sp>
      <p:sp>
        <p:nvSpPr>
          <p:cNvPr id="5" name="category-02">
            <a:extLst xmlns:a="http://schemas.openxmlformats.org/drawingml/2006/main">
              <a:ext uri="{FF2B5EF4-FFF2-40B4-BE49-F238E27FC236}">
                <a16:creationId xmlns:a16="http://schemas.microsoft.com/office/drawing/2014/main" id="{4B2CB97B-FD19-47E3-B090-3766094F6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大众运动平台  ·  JOYRUN</a:t>
            </a:r>
          </a:p>
        </p:txBody>
      </p:sp>
      <p:sp>
        <p:nvSpPr>
          <p:cNvPr id="6" name="accent-02">
            <a:extLst xmlns:a="http://schemas.openxmlformats.org/drawingml/2006/main">
              <a:ext uri="{FF2B5EF4-FFF2-40B4-BE49-F238E27FC236}">
                <a16:creationId xmlns:a16="http://schemas.microsoft.com/office/drawing/2014/main" id="{6F8A6CB4-A6FD-41B1-A6F4-04BC6BC7D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2">
            <a:extLst xmlns:a="http://schemas.openxmlformats.org/drawingml/2006/main">
              <a:ext uri="{FF2B5EF4-FFF2-40B4-BE49-F238E27FC236}">
                <a16:creationId xmlns:a16="http://schemas.microsoft.com/office/drawing/2014/main" id="{05BCA313-89CF-4E05-A1EC-CED8B05DC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2">
            <a:extLst xmlns:a="http://schemas.openxmlformats.org/drawingml/2006/main">
              <a:ext uri="{FF2B5EF4-FFF2-40B4-BE49-F238E27FC236}">
                <a16:creationId xmlns:a16="http://schemas.microsoft.com/office/drawing/2014/main" id="{6FE21E8B-8EF6-485C-B500-CD2ED1BC8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以跑者社区和赛事体验强化身份、荣誉与关系连接。</a:t>
            </a:r>
          </a:p>
        </p:txBody>
      </p:sp>
      <p:sp>
        <p:nvSpPr>
          <p:cNvPr id="9" name="position-rule-02">
            <a:extLst xmlns:a="http://schemas.openxmlformats.org/drawingml/2006/main">
              <a:ext uri="{FF2B5EF4-FFF2-40B4-BE49-F238E27FC236}">
                <a16:creationId xmlns:a16="http://schemas.microsoft.com/office/drawing/2014/main" id="{CF09EF9A-12DA-46DB-947D-26C382095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2">
            <a:extLst xmlns:a="http://schemas.openxmlformats.org/drawingml/2006/main">
              <a:ext uri="{FF2B5EF4-FFF2-40B4-BE49-F238E27FC236}">
                <a16:creationId xmlns:a16="http://schemas.microsoft.com/office/drawing/2014/main" id="{4E2173CA-E26F-413E-A50F-0E968C486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2-0">
            <a:extLst xmlns:a="http://schemas.openxmlformats.org/drawingml/2006/main">
              <a:ext uri="{FF2B5EF4-FFF2-40B4-BE49-F238E27FC236}">
                <a16:creationId xmlns:a16="http://schemas.microsoft.com/office/drawing/2014/main" id="{81AA5CA2-2E7C-4E0C-BCBE-722200A84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2-0">
            <a:extLst xmlns:a="http://schemas.openxmlformats.org/drawingml/2006/main">
              <a:ext uri="{FF2B5EF4-FFF2-40B4-BE49-F238E27FC236}">
                <a16:creationId xmlns:a16="http://schemas.microsoft.com/office/drawing/2014/main" id="{F44D9876-419B-494F-87A0-4E6B68721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跑步记录与防作弊</a:t>
            </a:r>
          </a:p>
        </p:txBody>
      </p:sp>
      <p:sp>
        <p:nvSpPr>
          <p:cNvPr id="13" name="function-02-1">
            <a:extLst xmlns:a="http://schemas.openxmlformats.org/drawingml/2006/main">
              <a:ext uri="{FF2B5EF4-FFF2-40B4-BE49-F238E27FC236}">
                <a16:creationId xmlns:a16="http://schemas.microsoft.com/office/drawing/2014/main" id="{F00CA9BE-F4BE-4B76-AC6E-AC163DE58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2-1">
            <a:extLst xmlns:a="http://schemas.openxmlformats.org/drawingml/2006/main">
              <a:ext uri="{FF2B5EF4-FFF2-40B4-BE49-F238E27FC236}">
                <a16:creationId xmlns:a16="http://schemas.microsoft.com/office/drawing/2014/main" id="{EF50B772-9141-47D8-A50F-836512412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跑步社交、跑团与内容</a:t>
            </a:r>
          </a:p>
        </p:txBody>
      </p:sp>
      <p:sp>
        <p:nvSpPr>
          <p:cNvPr id="15" name="function-02-2">
            <a:extLst xmlns:a="http://schemas.openxmlformats.org/drawingml/2006/main">
              <a:ext uri="{FF2B5EF4-FFF2-40B4-BE49-F238E27FC236}">
                <a16:creationId xmlns:a16="http://schemas.microsoft.com/office/drawing/2014/main" id="{809E5F3E-10DE-4B35-8B79-22817ED3C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2-2">
            <a:extLst xmlns:a="http://schemas.openxmlformats.org/drawingml/2006/main">
              <a:ext uri="{FF2B5EF4-FFF2-40B4-BE49-F238E27FC236}">
                <a16:creationId xmlns:a16="http://schemas.microsoft.com/office/drawing/2014/main" id="{AA21BAD8-288F-4024-A5A2-ADBBA37FF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线上马、线下赛事及活动</a:t>
            </a:r>
          </a:p>
        </p:txBody>
      </p:sp>
      <p:sp>
        <p:nvSpPr>
          <p:cNvPr id="17" name="function-02-3">
            <a:extLst xmlns:a="http://schemas.openxmlformats.org/drawingml/2006/main">
              <a:ext uri="{FF2B5EF4-FFF2-40B4-BE49-F238E27FC236}">
                <a16:creationId xmlns:a16="http://schemas.microsoft.com/office/drawing/2014/main" id="{6B24A89B-7BA1-41C7-AB35-A47156AC1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2-3">
            <a:extLst xmlns:a="http://schemas.openxmlformats.org/drawingml/2006/main">
              <a:ext uri="{FF2B5EF4-FFF2-40B4-BE49-F238E27FC236}">
                <a16:creationId xmlns:a16="http://schemas.microsoft.com/office/drawing/2014/main" id="{034E0907-4704-4E2D-AAD4-27E69A1DF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勋章／奖牌、装备体验与会员</a:t>
            </a:r>
          </a:p>
        </p:txBody>
      </p:sp>
      <p:sp>
        <p:nvSpPr>
          <p:cNvPr id="19" name="analysis-label-02-0">
            <a:extLst xmlns:a="http://schemas.openxmlformats.org/drawingml/2006/main">
              <a:ext uri="{FF2B5EF4-FFF2-40B4-BE49-F238E27FC236}">
                <a16:creationId xmlns:a16="http://schemas.microsoft.com/office/drawing/2014/main" id="{3FECFFA2-E0E8-46B0-B635-E6B87EE7A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2-0">
            <a:extLst xmlns:a="http://schemas.openxmlformats.org/drawingml/2006/main">
              <a:ext uri="{FF2B5EF4-FFF2-40B4-BE49-F238E27FC236}">
                <a16:creationId xmlns:a16="http://schemas.microsoft.com/office/drawing/2014/main" id="{FE5D7178-C573-4F64-8BA8-134653878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“属于跑者的圈子”定位清晰；线上马、奖牌和跑团把运动行为转化为身份与仪式感。</a:t>
            </a:r>
          </a:p>
        </p:txBody>
      </p:sp>
      <p:sp>
        <p:nvSpPr>
          <p:cNvPr id="21" name="analysis-rule-02-1">
            <a:extLst xmlns:a="http://schemas.openxmlformats.org/drawingml/2006/main">
              <a:ext uri="{FF2B5EF4-FFF2-40B4-BE49-F238E27FC236}">
                <a16:creationId xmlns:a16="http://schemas.microsoft.com/office/drawing/2014/main" id="{34B1A9AB-BC17-44A9-9F40-D32E6F516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2-1">
            <a:extLst xmlns:a="http://schemas.openxmlformats.org/drawingml/2006/main">
              <a:ext uri="{FF2B5EF4-FFF2-40B4-BE49-F238E27FC236}">
                <a16:creationId xmlns:a16="http://schemas.microsoft.com/office/drawing/2014/main" id="{536CDDC8-08D4-434C-BA48-27224F4FA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2-1">
            <a:extLst xmlns:a="http://schemas.openxmlformats.org/drawingml/2006/main">
              <a:ext uri="{FF2B5EF4-FFF2-40B4-BE49-F238E27FC236}">
                <a16:creationId xmlns:a16="http://schemas.microsoft.com/office/drawing/2014/main" id="{277F5A17-C544-4F67-BFF7-DEECB127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使用比赛倒计时、阶段里程碑、训练连续性和完赛仪式提高坚持；成果分享兼顾隐私。</a:t>
            </a:r>
          </a:p>
        </p:txBody>
      </p:sp>
      <p:sp>
        <p:nvSpPr>
          <p:cNvPr id="24" name="analysis-rule-02-2">
            <a:extLst xmlns:a="http://schemas.openxmlformats.org/drawingml/2006/main">
              <a:ext uri="{FF2B5EF4-FFF2-40B4-BE49-F238E27FC236}">
                <a16:creationId xmlns:a16="http://schemas.microsoft.com/office/drawing/2014/main" id="{FAE1FAB3-807D-4407-8D12-3BB2301B3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2-2">
            <a:extLst xmlns:a="http://schemas.openxmlformats.org/drawingml/2006/main">
              <a:ext uri="{FF2B5EF4-FFF2-40B4-BE49-F238E27FC236}">
                <a16:creationId xmlns:a16="http://schemas.microsoft.com/office/drawing/2014/main" id="{BDBA75E5-C92A-4B2C-8FB1-0C664E00A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2-2">
            <a:extLst xmlns:a="http://schemas.openxmlformats.org/drawingml/2006/main">
              <a:ext uri="{FF2B5EF4-FFF2-40B4-BE49-F238E27FC236}">
                <a16:creationId xmlns:a16="http://schemas.microsoft.com/office/drawing/2014/main" id="{181CF507-326B-49BB-BAAC-381BACDB4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把泛社交升级为小规模、同目标的备赛协作，例如教练／营养师／跑友可见的执行看板。</a:t>
            </a:r>
          </a:p>
        </p:txBody>
      </p:sp>
      <p:sp>
        <p:nvSpPr>
          <p:cNvPr id="27" name="analysis-rule-02-3">
            <a:extLst xmlns:a="http://schemas.openxmlformats.org/drawingml/2006/main">
              <a:ext uri="{FF2B5EF4-FFF2-40B4-BE49-F238E27FC236}">
                <a16:creationId xmlns:a16="http://schemas.microsoft.com/office/drawing/2014/main" id="{3CEB457D-1E03-415D-A375-FD5E8EABF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2-3">
            <a:extLst xmlns:a="http://schemas.openxmlformats.org/drawingml/2006/main">
              <a:ext uri="{FF2B5EF4-FFF2-40B4-BE49-F238E27FC236}">
                <a16:creationId xmlns:a16="http://schemas.microsoft.com/office/drawing/2014/main" id="{65B377A1-3788-48A6-80E9-2D9C8FAD7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2-3">
            <a:extLst xmlns:a="http://schemas.openxmlformats.org/drawingml/2006/main">
              <a:ext uri="{FF2B5EF4-FFF2-40B4-BE49-F238E27FC236}">
                <a16:creationId xmlns:a16="http://schemas.microsoft.com/office/drawing/2014/main" id="{2AC09FC5-23B3-4499-BFAB-D8210B869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活跃机制不天然等于训练质量提升；专业建议、负荷调整与营养决策不是其最强心智。</a:t>
            </a:r>
          </a:p>
        </p:txBody>
      </p:sp>
      <p:sp>
        <p:nvSpPr>
          <p:cNvPr id="30" name="analysis-rule-02-4">
            <a:extLst xmlns:a="http://schemas.openxmlformats.org/drawingml/2006/main">
              <a:ext uri="{FF2B5EF4-FFF2-40B4-BE49-F238E27FC236}">
                <a16:creationId xmlns:a16="http://schemas.microsoft.com/office/drawing/2014/main" id="{EBB0113E-190C-439B-90C7-D88C3CAB1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2-4">
            <a:extLst xmlns:a="http://schemas.openxmlformats.org/drawingml/2006/main">
              <a:ext uri="{FF2B5EF4-FFF2-40B4-BE49-F238E27FC236}">
                <a16:creationId xmlns:a16="http://schemas.microsoft.com/office/drawing/2014/main" id="{38015C0F-52EB-4102-8A83-F47568288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2-4">
            <a:extLst xmlns:a="http://schemas.openxmlformats.org/drawingml/2006/main">
              <a:ext uri="{FF2B5EF4-FFF2-40B4-BE49-F238E27FC236}">
                <a16:creationId xmlns:a16="http://schemas.microsoft.com/office/drawing/2014/main" id="{1E6BEC89-D41F-4EE8-AD28-07F401CA0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会员订阅、线上赛事及奖牌、品牌与装备合作、广告和活动服务。</a:t>
            </a:r>
          </a:p>
        </p:txBody>
      </p:sp>
    </p:spTree>
    <p:extLst>
      <p:ext uri="{BB962C8B-B14F-4D97-AF65-F5344CB8AC3E}">
        <p14:creationId xmlns:p14="http://schemas.microsoft.com/office/powerpoint/2010/main" val="132747729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e4408c4b10414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3">
            <a:extLst xmlns:a="http://schemas.openxmlformats.org/drawingml/2006/main">
              <a:ext uri="{FF2B5EF4-FFF2-40B4-BE49-F238E27FC236}">
                <a16:creationId xmlns:a16="http://schemas.microsoft.com/office/drawing/2014/main" id="{B1F118EF-2A29-4606-933C-B41B8EE82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3">
            <a:extLst xmlns:a="http://schemas.openxmlformats.org/drawingml/2006/main">
              <a:ext uri="{FF2B5EF4-FFF2-40B4-BE49-F238E27FC236}">
                <a16:creationId xmlns:a16="http://schemas.microsoft.com/office/drawing/2014/main" id="{61A12F35-1497-460E-9B1E-FF7409E6E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4" name="title-03">
            <a:extLst xmlns:a="http://schemas.openxmlformats.org/drawingml/2006/main">
              <a:ext uri="{FF2B5EF4-FFF2-40B4-BE49-F238E27FC236}">
                <a16:creationId xmlns:a16="http://schemas.microsoft.com/office/drawing/2014/main" id="{D7DF62A3-9761-4912-AA24-ED75AD22D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Keep</a:t>
            </a:r>
          </a:p>
        </p:txBody>
      </p:sp>
      <p:sp>
        <p:nvSpPr>
          <p:cNvPr id="5" name="category-03">
            <a:extLst xmlns:a="http://schemas.openxmlformats.org/drawingml/2006/main">
              <a:ext uri="{FF2B5EF4-FFF2-40B4-BE49-F238E27FC236}">
                <a16:creationId xmlns:a16="http://schemas.microsoft.com/office/drawing/2014/main" id="{CD7A3F36-8312-44E4-8FDE-C917DB8F8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大众运动平台  ·  KEEP</a:t>
            </a:r>
          </a:p>
        </p:txBody>
      </p:sp>
      <p:sp>
        <p:nvSpPr>
          <p:cNvPr id="6" name="accent-03">
            <a:extLst xmlns:a="http://schemas.openxmlformats.org/drawingml/2006/main">
              <a:ext uri="{FF2B5EF4-FFF2-40B4-BE49-F238E27FC236}">
                <a16:creationId xmlns:a16="http://schemas.microsoft.com/office/drawing/2014/main" id="{494F452C-E0ED-479E-BE69-E3D7885C8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3">
            <a:extLst xmlns:a="http://schemas.openxmlformats.org/drawingml/2006/main">
              <a:ext uri="{FF2B5EF4-FFF2-40B4-BE49-F238E27FC236}">
                <a16:creationId xmlns:a16="http://schemas.microsoft.com/office/drawing/2014/main" id="{3A754418-C7C6-4569-8559-07D548666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3">
            <a:extLst xmlns:a="http://schemas.openxmlformats.org/drawingml/2006/main">
              <a:ext uri="{FF2B5EF4-FFF2-40B4-BE49-F238E27FC236}">
                <a16:creationId xmlns:a16="http://schemas.microsoft.com/office/drawing/2014/main" id="{635D33A3-1A15-4761-8618-168614C07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用结构化内容降低运动门槛，并通过会员与自有商品规模化变现。</a:t>
            </a:r>
          </a:p>
        </p:txBody>
      </p:sp>
      <p:sp>
        <p:nvSpPr>
          <p:cNvPr id="9" name="position-rule-03">
            <a:extLst xmlns:a="http://schemas.openxmlformats.org/drawingml/2006/main">
              <a:ext uri="{FF2B5EF4-FFF2-40B4-BE49-F238E27FC236}">
                <a16:creationId xmlns:a16="http://schemas.microsoft.com/office/drawing/2014/main" id="{9D59E657-77C3-4B31-9C49-20917ABBF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3">
            <a:extLst xmlns:a="http://schemas.openxmlformats.org/drawingml/2006/main">
              <a:ext uri="{FF2B5EF4-FFF2-40B4-BE49-F238E27FC236}">
                <a16:creationId xmlns:a16="http://schemas.microsoft.com/office/drawing/2014/main" id="{AC5E014E-6422-485D-9E4D-B3C0A5C87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3-0">
            <a:extLst xmlns:a="http://schemas.openxmlformats.org/drawingml/2006/main">
              <a:ext uri="{FF2B5EF4-FFF2-40B4-BE49-F238E27FC236}">
                <a16:creationId xmlns:a16="http://schemas.microsoft.com/office/drawing/2014/main" id="{49322B98-0F16-4A56-A8D7-734D59CA1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3-0">
            <a:extLst xmlns:a="http://schemas.openxmlformats.org/drawingml/2006/main">
              <a:ext uri="{FF2B5EF4-FFF2-40B4-BE49-F238E27FC236}">
                <a16:creationId xmlns:a16="http://schemas.microsoft.com/office/drawing/2014/main" id="{641BF9B3-061A-4575-A988-C68D4F6D1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多品类课程、智能训练计划与卡卡教练</a:t>
            </a:r>
          </a:p>
        </p:txBody>
      </p:sp>
      <p:sp>
        <p:nvSpPr>
          <p:cNvPr id="13" name="function-03-1">
            <a:extLst xmlns:a="http://schemas.openxmlformats.org/drawingml/2006/main">
              <a:ext uri="{FF2B5EF4-FFF2-40B4-BE49-F238E27FC236}">
                <a16:creationId xmlns:a16="http://schemas.microsoft.com/office/drawing/2014/main" id="{E57F2A61-A7BA-4722-9BCD-628815076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3-1">
            <a:extLst xmlns:a="http://schemas.openxmlformats.org/drawingml/2006/main">
              <a:ext uri="{FF2B5EF4-FFF2-40B4-BE49-F238E27FC236}">
                <a16:creationId xmlns:a16="http://schemas.microsoft.com/office/drawing/2014/main" id="{E4586DB1-EF8F-45F4-BCAC-AF1BEE9E6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运动记录、社区内容与会员</a:t>
            </a:r>
          </a:p>
        </p:txBody>
      </p:sp>
      <p:sp>
        <p:nvSpPr>
          <p:cNvPr id="15" name="function-03-2">
            <a:extLst xmlns:a="http://schemas.openxmlformats.org/drawingml/2006/main">
              <a:ext uri="{FF2B5EF4-FFF2-40B4-BE49-F238E27FC236}">
                <a16:creationId xmlns:a16="http://schemas.microsoft.com/office/drawing/2014/main" id="{09A6DC08-7CDA-4DA8-84C4-34A77A1E3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3-2">
            <a:extLst xmlns:a="http://schemas.openxmlformats.org/drawingml/2006/main">
              <a:ext uri="{FF2B5EF4-FFF2-40B4-BE49-F238E27FC236}">
                <a16:creationId xmlns:a16="http://schemas.microsoft.com/office/drawing/2014/main" id="{36D507E8-457B-462F-9EA8-4F50D3899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线下服务与智能设备</a:t>
            </a:r>
          </a:p>
        </p:txBody>
      </p:sp>
      <p:sp>
        <p:nvSpPr>
          <p:cNvPr id="17" name="function-03-3">
            <a:extLst xmlns:a="http://schemas.openxmlformats.org/drawingml/2006/main">
              <a:ext uri="{FF2B5EF4-FFF2-40B4-BE49-F238E27FC236}">
                <a16:creationId xmlns:a16="http://schemas.microsoft.com/office/drawing/2014/main" id="{A770D417-A494-4DD2-860D-B39D6CDF9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3-3">
            <a:extLst xmlns:a="http://schemas.openxmlformats.org/drawingml/2006/main">
              <a:ext uri="{FF2B5EF4-FFF2-40B4-BE49-F238E27FC236}">
                <a16:creationId xmlns:a16="http://schemas.microsoft.com/office/drawing/2014/main" id="{992E8FA1-D586-4266-AA6B-8EB90F67E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运动装备及消费品商城</a:t>
            </a:r>
          </a:p>
        </p:txBody>
      </p:sp>
      <p:sp>
        <p:nvSpPr>
          <p:cNvPr id="19" name="analysis-label-03-0">
            <a:extLst xmlns:a="http://schemas.openxmlformats.org/drawingml/2006/main">
              <a:ext uri="{FF2B5EF4-FFF2-40B4-BE49-F238E27FC236}">
                <a16:creationId xmlns:a16="http://schemas.microsoft.com/office/drawing/2014/main" id="{05A5BA21-AD00-40DB-9887-1B9BC350B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3-0">
            <a:extLst xmlns:a="http://schemas.openxmlformats.org/drawingml/2006/main">
              <a:ext uri="{FF2B5EF4-FFF2-40B4-BE49-F238E27FC236}">
                <a16:creationId xmlns:a16="http://schemas.microsoft.com/office/drawing/2014/main" id="{D52C1403-4644-433A-9CD7-2F706DCA7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从“不会练”切入，课程供给成熟；卡卡教练强化 AI 陪伴与建议入口；内容、会员和自有商品形成规模化体系。</a:t>
            </a:r>
          </a:p>
        </p:txBody>
      </p:sp>
      <p:sp>
        <p:nvSpPr>
          <p:cNvPr id="21" name="analysis-rule-03-1">
            <a:extLst xmlns:a="http://schemas.openxmlformats.org/drawingml/2006/main">
              <a:ext uri="{FF2B5EF4-FFF2-40B4-BE49-F238E27FC236}">
                <a16:creationId xmlns:a16="http://schemas.microsoft.com/office/drawing/2014/main" id="{5AAEF236-4FC7-48F4-ACCB-5D133C73E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3-1">
            <a:extLst xmlns:a="http://schemas.openxmlformats.org/drawingml/2006/main">
              <a:ext uri="{FF2B5EF4-FFF2-40B4-BE49-F238E27FC236}">
                <a16:creationId xmlns:a16="http://schemas.microsoft.com/office/drawing/2014/main" id="{1F6A43AC-6665-40F1-869A-384459AD6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3-1">
            <a:extLst xmlns:a="http://schemas.openxmlformats.org/drawingml/2006/main">
              <a:ext uri="{FF2B5EF4-FFF2-40B4-BE49-F238E27FC236}">
                <a16:creationId xmlns:a16="http://schemas.microsoft.com/office/drawing/2014/main" id="{6AFCB387-85B6-4BAB-B7D8-D04D0EC9F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将复杂知识做成低门槛指引；分层适配不同水平；用统一的“今日任务”降低选择成本。</a:t>
            </a:r>
          </a:p>
        </p:txBody>
      </p:sp>
      <p:sp>
        <p:nvSpPr>
          <p:cNvPr id="24" name="analysis-rule-03-2">
            <a:extLst xmlns:a="http://schemas.openxmlformats.org/drawingml/2006/main">
              <a:ext uri="{FF2B5EF4-FFF2-40B4-BE49-F238E27FC236}">
                <a16:creationId xmlns:a16="http://schemas.microsoft.com/office/drawing/2014/main" id="{C1CC0800-EDD8-4653-AF1D-508C34CFC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3-2">
            <a:extLst xmlns:a="http://schemas.openxmlformats.org/drawingml/2006/main">
              <a:ext uri="{FF2B5EF4-FFF2-40B4-BE49-F238E27FC236}">
                <a16:creationId xmlns:a16="http://schemas.microsoft.com/office/drawing/2014/main" id="{5A795FC7-D1E4-4FAB-9DEA-04C3CB64D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3-2">
            <a:extLst xmlns:a="http://schemas.openxmlformats.org/drawingml/2006/main">
              <a:ext uri="{FF2B5EF4-FFF2-40B4-BE49-F238E27FC236}">
                <a16:creationId xmlns:a16="http://schemas.microsoft.com/office/drawing/2014/main" id="{B4687350-7824-4935-989F-3081DE0B3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不做内容堆叠，只依据当日训练、恢复与比赛目标给一个优先行动，将课程推荐升级为动态处方。</a:t>
            </a:r>
          </a:p>
        </p:txBody>
      </p:sp>
      <p:sp>
        <p:nvSpPr>
          <p:cNvPr id="27" name="analysis-rule-03-3">
            <a:extLst xmlns:a="http://schemas.openxmlformats.org/drawingml/2006/main">
              <a:ext uri="{FF2B5EF4-FFF2-40B4-BE49-F238E27FC236}">
                <a16:creationId xmlns:a16="http://schemas.microsoft.com/office/drawing/2014/main" id="{41BC59AF-580B-4ADD-82AD-14D17BF31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3-3">
            <a:extLst xmlns:a="http://schemas.openxmlformats.org/drawingml/2006/main">
              <a:ext uri="{FF2B5EF4-FFF2-40B4-BE49-F238E27FC236}">
                <a16:creationId xmlns:a16="http://schemas.microsoft.com/office/drawing/2014/main" id="{F209817F-C73F-4D39-B2CC-CEBA2733F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3-3">
            <a:extLst xmlns:a="http://schemas.openxmlformats.org/drawingml/2006/main">
              <a:ext uri="{FF2B5EF4-FFF2-40B4-BE49-F238E27FC236}">
                <a16:creationId xmlns:a16="http://schemas.microsoft.com/office/drawing/2014/main" id="{3F13DBD5-DA97-43C9-B512-710B84F5F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人群和运动类型覆盖过广，难在马拉松训练与耐力营养上形成足够深的专项决策。</a:t>
            </a:r>
          </a:p>
        </p:txBody>
      </p:sp>
      <p:sp>
        <p:nvSpPr>
          <p:cNvPr id="30" name="analysis-rule-03-4">
            <a:extLst xmlns:a="http://schemas.openxmlformats.org/drawingml/2006/main">
              <a:ext uri="{FF2B5EF4-FFF2-40B4-BE49-F238E27FC236}">
                <a16:creationId xmlns:a16="http://schemas.microsoft.com/office/drawing/2014/main" id="{BE711B82-E9D9-41D5-8119-2A0C6E1A8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3-4">
            <a:extLst xmlns:a="http://schemas.openxmlformats.org/drawingml/2006/main">
              <a:ext uri="{FF2B5EF4-FFF2-40B4-BE49-F238E27FC236}">
                <a16:creationId xmlns:a16="http://schemas.microsoft.com/office/drawing/2014/main" id="{B8AD4392-5C48-4592-AA15-ED49944D2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3-4">
            <a:extLst xmlns:a="http://schemas.openxmlformats.org/drawingml/2006/main">
              <a:ext uri="{FF2B5EF4-FFF2-40B4-BE49-F238E27FC236}">
                <a16:creationId xmlns:a16="http://schemas.microsoft.com/office/drawing/2014/main" id="{DD94B193-122E-4016-8ABE-4A66C9C4A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会员、付费课程、自有运动产品与智能硬件、广告品牌合作、线下活动服务。</a:t>
            </a:r>
          </a:p>
        </p:txBody>
      </p:sp>
    </p:spTree>
    <p:extLst>
      <p:ext uri="{BB962C8B-B14F-4D97-AF65-F5344CB8AC3E}">
        <p14:creationId xmlns:p14="http://schemas.microsoft.com/office/powerpoint/2010/main" val="61386854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049beb47704fb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4">
            <a:extLst xmlns:a="http://schemas.openxmlformats.org/drawingml/2006/main">
              <a:ext uri="{FF2B5EF4-FFF2-40B4-BE49-F238E27FC236}">
                <a16:creationId xmlns:a16="http://schemas.microsoft.com/office/drawing/2014/main" id="{D5C56A55-07BC-4C58-908B-1E0ADE781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4">
            <a:extLst xmlns:a="http://schemas.openxmlformats.org/drawingml/2006/main">
              <a:ext uri="{FF2B5EF4-FFF2-40B4-BE49-F238E27FC236}">
                <a16:creationId xmlns:a16="http://schemas.microsoft.com/office/drawing/2014/main" id="{15FD8368-A0F9-4AA0-BFF0-B5E8077E9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4" name="title-04">
            <a:extLst xmlns:a="http://schemas.openxmlformats.org/drawingml/2006/main">
              <a:ext uri="{FF2B5EF4-FFF2-40B4-BE49-F238E27FC236}">
                <a16:creationId xmlns:a16="http://schemas.microsoft.com/office/drawing/2014/main" id="{F533D71B-FC0B-4EED-8A36-A2582FD70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Sigma</a:t>
            </a:r>
          </a:p>
        </p:txBody>
      </p:sp>
      <p:sp>
        <p:nvSpPr>
          <p:cNvPr id="5" name="category-04">
            <a:extLst xmlns:a="http://schemas.openxmlformats.org/drawingml/2006/main">
              <a:ext uri="{FF2B5EF4-FFF2-40B4-BE49-F238E27FC236}">
                <a16:creationId xmlns:a16="http://schemas.microsoft.com/office/drawing/2014/main" id="{4B8AE43D-7746-4C24-848B-E8780787C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AI 跑步教练  ·  SIGMA</a:t>
            </a:r>
          </a:p>
        </p:txBody>
      </p:sp>
      <p:sp>
        <p:nvSpPr>
          <p:cNvPr id="6" name="accent-04">
            <a:extLst xmlns:a="http://schemas.openxmlformats.org/drawingml/2006/main">
              <a:ext uri="{FF2B5EF4-FFF2-40B4-BE49-F238E27FC236}">
                <a16:creationId xmlns:a16="http://schemas.microsoft.com/office/drawing/2014/main" id="{C6EE8611-0E63-4204-BE7E-144F0E403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4">
            <a:extLst xmlns:a="http://schemas.openxmlformats.org/drawingml/2006/main">
              <a:ext uri="{FF2B5EF4-FFF2-40B4-BE49-F238E27FC236}">
                <a16:creationId xmlns:a16="http://schemas.microsoft.com/office/drawing/2014/main" id="{C4C4CC88-71CC-4575-8538-58D6E27C5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4">
            <a:extLst xmlns:a="http://schemas.openxmlformats.org/drawingml/2006/main">
              <a:ext uri="{FF2B5EF4-FFF2-40B4-BE49-F238E27FC236}">
                <a16:creationId xmlns:a16="http://schemas.microsoft.com/office/drawing/2014/main" id="{4FBFAB4C-9AD1-4B09-B565-A41B1397D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以极简体验、跑步记忆与 AI 洞察建立低打扰的专业陪伴。</a:t>
            </a:r>
          </a:p>
        </p:txBody>
      </p:sp>
      <p:sp>
        <p:nvSpPr>
          <p:cNvPr id="9" name="position-rule-04">
            <a:extLst xmlns:a="http://schemas.openxmlformats.org/drawingml/2006/main">
              <a:ext uri="{FF2B5EF4-FFF2-40B4-BE49-F238E27FC236}">
                <a16:creationId xmlns:a16="http://schemas.microsoft.com/office/drawing/2014/main" id="{69071413-AA6E-4CD4-9561-B5566748A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4">
            <a:extLst xmlns:a="http://schemas.openxmlformats.org/drawingml/2006/main">
              <a:ext uri="{FF2B5EF4-FFF2-40B4-BE49-F238E27FC236}">
                <a16:creationId xmlns:a16="http://schemas.microsoft.com/office/drawing/2014/main" id="{3F469E08-B414-4577-8FFA-F5AD8A3CE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4-0">
            <a:extLst xmlns:a="http://schemas.openxmlformats.org/drawingml/2006/main">
              <a:ext uri="{FF2B5EF4-FFF2-40B4-BE49-F238E27FC236}">
                <a16:creationId xmlns:a16="http://schemas.microsoft.com/office/drawing/2014/main" id="{F5A85A3A-28B4-4D9D-BA17-6855AFD7F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4-0">
            <a:extLst xmlns:a="http://schemas.openxmlformats.org/drawingml/2006/main">
              <a:ext uri="{FF2B5EF4-FFF2-40B4-BE49-F238E27FC236}">
                <a16:creationId xmlns:a16="http://schemas.microsoft.com/office/drawing/2014/main" id="{2ADEBD7E-DE2C-4B3C-BC43-8DE0D7656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低打扰开跑与跑量分析</a:t>
            </a:r>
          </a:p>
        </p:txBody>
      </p:sp>
      <p:sp>
        <p:nvSpPr>
          <p:cNvPr id="13" name="function-04-1">
            <a:extLst xmlns:a="http://schemas.openxmlformats.org/drawingml/2006/main">
              <a:ext uri="{FF2B5EF4-FFF2-40B4-BE49-F238E27FC236}">
                <a16:creationId xmlns:a16="http://schemas.microsoft.com/office/drawing/2014/main" id="{68F24DEF-974B-4B7B-B953-F92350977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4-1">
            <a:extLst xmlns:a="http://schemas.openxmlformats.org/drawingml/2006/main">
              <a:ext uri="{FF2B5EF4-FFF2-40B4-BE49-F238E27FC236}">
                <a16:creationId xmlns:a16="http://schemas.microsoft.com/office/drawing/2014/main" id="{F337BD3F-7C52-431C-AA35-E3BCBF3D4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地图日记、城市和心情记录</a:t>
            </a:r>
          </a:p>
        </p:txBody>
      </p:sp>
      <p:sp>
        <p:nvSpPr>
          <p:cNvPr id="15" name="function-04-2">
            <a:extLst xmlns:a="http://schemas.openxmlformats.org/drawingml/2006/main">
              <a:ext uri="{FF2B5EF4-FFF2-40B4-BE49-F238E27FC236}">
                <a16:creationId xmlns:a16="http://schemas.microsoft.com/office/drawing/2014/main" id="{D4360DAB-6D06-40C4-A652-C5E0697FC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4-2">
            <a:extLst xmlns:a="http://schemas.openxmlformats.org/drawingml/2006/main">
              <a:ext uri="{FF2B5EF4-FFF2-40B4-BE49-F238E27FC236}">
                <a16:creationId xmlns:a16="http://schemas.microsoft.com/office/drawing/2014/main" id="{CAD9766E-309F-4740-AD6A-BD49D4251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AI 跑步分析、问答与训练计划</a:t>
            </a:r>
          </a:p>
        </p:txBody>
      </p:sp>
      <p:sp>
        <p:nvSpPr>
          <p:cNvPr id="17" name="function-04-3">
            <a:extLst xmlns:a="http://schemas.openxmlformats.org/drawingml/2006/main">
              <a:ext uri="{FF2B5EF4-FFF2-40B4-BE49-F238E27FC236}">
                <a16:creationId xmlns:a16="http://schemas.microsoft.com/office/drawing/2014/main" id="{954A217A-81E3-407D-8ACE-0EFC1201A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4-3">
            <a:extLst xmlns:a="http://schemas.openxmlformats.org/drawingml/2006/main">
              <a:ext uri="{FF2B5EF4-FFF2-40B4-BE49-F238E27FC236}">
                <a16:creationId xmlns:a16="http://schemas.microsoft.com/office/drawing/2014/main" id="{7883D4D1-C7DA-4E28-A6B4-C13BAC89F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历史数据迁移、分享卡与跑量活动</a:t>
            </a:r>
          </a:p>
        </p:txBody>
      </p:sp>
      <p:sp>
        <p:nvSpPr>
          <p:cNvPr id="19" name="analysis-label-04-0">
            <a:extLst xmlns:a="http://schemas.openxmlformats.org/drawingml/2006/main">
              <a:ext uri="{FF2B5EF4-FFF2-40B4-BE49-F238E27FC236}">
                <a16:creationId xmlns:a16="http://schemas.microsoft.com/office/drawing/2014/main" id="{597009B1-7FDC-4D54-8974-6125F9CD3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4-0">
            <a:extLst xmlns:a="http://schemas.openxmlformats.org/drawingml/2006/main">
              <a:ext uri="{FF2B5EF4-FFF2-40B4-BE49-F238E27FC236}">
                <a16:creationId xmlns:a16="http://schemas.microsoft.com/office/drawing/2014/main" id="{89DBBAE2-4A6C-411D-BDAD-4DC104CE0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极简、无广告感和高审美形成差异；地图日记赋予数据情绪价值；AI 洞察开始展示分析过程。</a:t>
            </a:r>
          </a:p>
        </p:txBody>
      </p:sp>
      <p:sp>
        <p:nvSpPr>
          <p:cNvPr id="21" name="analysis-rule-04-1">
            <a:extLst xmlns:a="http://schemas.openxmlformats.org/drawingml/2006/main">
              <a:ext uri="{FF2B5EF4-FFF2-40B4-BE49-F238E27FC236}">
                <a16:creationId xmlns:a16="http://schemas.microsoft.com/office/drawing/2014/main" id="{BBB73D03-DABF-4757-A26F-119D05480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4-1">
            <a:extLst xmlns:a="http://schemas.openxmlformats.org/drawingml/2006/main">
              <a:ext uri="{FF2B5EF4-FFF2-40B4-BE49-F238E27FC236}">
                <a16:creationId xmlns:a16="http://schemas.microsoft.com/office/drawing/2014/main" id="{EAF553BF-E7FA-40E4-B598-9F5890F18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4-1">
            <a:extLst xmlns:a="http://schemas.openxmlformats.org/drawingml/2006/main">
              <a:ext uri="{FF2B5EF4-FFF2-40B4-BE49-F238E27FC236}">
                <a16:creationId xmlns:a16="http://schemas.microsoft.com/office/drawing/2014/main" id="{6A6095B7-3C0A-44F4-8492-22ADCD3FE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首页保持极简；把历史训练转为长期档案；AI 结论展示依据；数据迁移降低换用成本。</a:t>
            </a:r>
          </a:p>
        </p:txBody>
      </p:sp>
      <p:sp>
        <p:nvSpPr>
          <p:cNvPr id="24" name="analysis-rule-04-2">
            <a:extLst xmlns:a="http://schemas.openxmlformats.org/drawingml/2006/main">
              <a:ext uri="{FF2B5EF4-FFF2-40B4-BE49-F238E27FC236}">
                <a16:creationId xmlns:a16="http://schemas.microsoft.com/office/drawing/2014/main" id="{33D42E2D-5F54-4389-AF7A-CA63B29AE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4-2">
            <a:extLst xmlns:a="http://schemas.openxmlformats.org/drawingml/2006/main">
              <a:ext uri="{FF2B5EF4-FFF2-40B4-BE49-F238E27FC236}">
                <a16:creationId xmlns:a16="http://schemas.microsoft.com/office/drawing/2014/main" id="{08EDAE4D-A6BB-40A7-9636-7D4ADB57F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4-2">
            <a:extLst xmlns:a="http://schemas.openxmlformats.org/drawingml/2006/main">
              <a:ext uri="{FF2B5EF4-FFF2-40B4-BE49-F238E27FC236}">
                <a16:creationId xmlns:a16="http://schemas.microsoft.com/office/drawing/2014/main" id="{83511EF1-CBCB-476D-9A45-B2543C191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把“好看＋懂我”升级为“改变下一步行为”：洞察必须关联训练、补给或恢复动作，并验证效果。</a:t>
            </a:r>
          </a:p>
        </p:txBody>
      </p:sp>
      <p:sp>
        <p:nvSpPr>
          <p:cNvPr id="27" name="analysis-rule-04-3">
            <a:extLst xmlns:a="http://schemas.openxmlformats.org/drawingml/2006/main">
              <a:ext uri="{FF2B5EF4-FFF2-40B4-BE49-F238E27FC236}">
                <a16:creationId xmlns:a16="http://schemas.microsoft.com/office/drawing/2014/main" id="{8B31FC96-F699-4C20-9459-70ED12961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4-3">
            <a:extLst xmlns:a="http://schemas.openxmlformats.org/drawingml/2006/main">
              <a:ext uri="{FF2B5EF4-FFF2-40B4-BE49-F238E27FC236}">
                <a16:creationId xmlns:a16="http://schemas.microsoft.com/office/drawing/2014/main" id="{375A8978-A376-4A9B-BCEF-1931767E1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4-3">
            <a:extLst xmlns:a="http://schemas.openxmlformats.org/drawingml/2006/main">
              <a:ext uri="{FF2B5EF4-FFF2-40B4-BE49-F238E27FC236}">
                <a16:creationId xmlns:a16="http://schemas.microsoft.com/office/drawing/2014/main" id="{42DFAE79-3223-4726-AE95-8CD5EA581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训练计划仍在迭代，营养偏问答而非执行闭环；仅 iPhone；专业可信度与商业模式仍待验证。</a:t>
            </a:r>
          </a:p>
        </p:txBody>
      </p:sp>
      <p:sp>
        <p:nvSpPr>
          <p:cNvPr id="30" name="analysis-rule-04-4">
            <a:extLst xmlns:a="http://schemas.openxmlformats.org/drawingml/2006/main">
              <a:ext uri="{FF2B5EF4-FFF2-40B4-BE49-F238E27FC236}">
                <a16:creationId xmlns:a16="http://schemas.microsoft.com/office/drawing/2014/main" id="{B982FCC9-8D8F-41A0-A66F-22E5BB8C6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4-4">
            <a:extLst xmlns:a="http://schemas.openxmlformats.org/drawingml/2006/main">
              <a:ext uri="{FF2B5EF4-FFF2-40B4-BE49-F238E27FC236}">
                <a16:creationId xmlns:a16="http://schemas.microsoft.com/office/drawing/2014/main" id="{06B9D9F2-F69A-4D12-87D4-31B893409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4-4">
            <a:extLst xmlns:a="http://schemas.openxmlformats.org/drawingml/2006/main">
              <a:ext uri="{FF2B5EF4-FFF2-40B4-BE49-F238E27FC236}">
                <a16:creationId xmlns:a16="http://schemas.microsoft.com/office/drawing/2014/main" id="{30BCDF76-CEA9-47ED-B3FF-9BE14513D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当前中国 App Store 显示免费；未来会员或 AI 高级能力变现仍待验证。</a:t>
            </a:r>
          </a:p>
        </p:txBody>
      </p:sp>
    </p:spTree>
    <p:extLst>
      <p:ext uri="{BB962C8B-B14F-4D97-AF65-F5344CB8AC3E}">
        <p14:creationId xmlns:p14="http://schemas.microsoft.com/office/powerpoint/2010/main" val="1620342037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3b92751a014e9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5">
            <a:extLst xmlns:a="http://schemas.openxmlformats.org/drawingml/2006/main">
              <a:ext uri="{FF2B5EF4-FFF2-40B4-BE49-F238E27FC236}">
                <a16:creationId xmlns:a16="http://schemas.microsoft.com/office/drawing/2014/main" id="{7EA9EDD5-9F47-487C-8C5A-CEE008C1A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5">
            <a:extLst xmlns:a="http://schemas.openxmlformats.org/drawingml/2006/main">
              <a:ext uri="{FF2B5EF4-FFF2-40B4-BE49-F238E27FC236}">
                <a16:creationId xmlns:a16="http://schemas.microsoft.com/office/drawing/2014/main" id="{E6F85406-2E5C-4A56-A6FA-F4791582C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05</a:t>
            </a:r>
          </a:p>
        </p:txBody>
      </p:sp>
      <p:sp>
        <p:nvSpPr>
          <p:cNvPr id="4" name="title-05">
            <a:extLst xmlns:a="http://schemas.openxmlformats.org/drawingml/2006/main">
              <a:ext uri="{FF2B5EF4-FFF2-40B4-BE49-F238E27FC236}">
                <a16:creationId xmlns:a16="http://schemas.microsoft.com/office/drawing/2014/main" id="{B041151F-EC83-4499-BDAF-71707DB2B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PaceMate</a:t>
            </a:r>
          </a:p>
        </p:txBody>
      </p:sp>
      <p:sp>
        <p:nvSpPr>
          <p:cNvPr id="5" name="category-05">
            <a:extLst xmlns:a="http://schemas.openxmlformats.org/drawingml/2006/main">
              <a:ext uri="{FF2B5EF4-FFF2-40B4-BE49-F238E27FC236}">
                <a16:creationId xmlns:a16="http://schemas.microsoft.com/office/drawing/2014/main" id="{F8FC6F7B-4889-42F1-993C-A32C62CC1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AI 跑步教练  ·  PACEMATE</a:t>
            </a:r>
          </a:p>
        </p:txBody>
      </p:sp>
      <p:sp>
        <p:nvSpPr>
          <p:cNvPr id="6" name="accent-05">
            <a:extLst xmlns:a="http://schemas.openxmlformats.org/drawingml/2006/main">
              <a:ext uri="{FF2B5EF4-FFF2-40B4-BE49-F238E27FC236}">
                <a16:creationId xmlns:a16="http://schemas.microsoft.com/office/drawing/2014/main" id="{E23F6B00-5E62-4112-9660-C08ED1B3E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5">
            <a:extLst xmlns:a="http://schemas.openxmlformats.org/drawingml/2006/main">
              <a:ext uri="{FF2B5EF4-FFF2-40B4-BE49-F238E27FC236}">
                <a16:creationId xmlns:a16="http://schemas.microsoft.com/office/drawing/2014/main" id="{8B24AF24-62BA-48C5-9D6E-F582FA6C3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5">
            <a:extLst xmlns:a="http://schemas.openxmlformats.org/drawingml/2006/main">
              <a:ext uri="{FF2B5EF4-FFF2-40B4-BE49-F238E27FC236}">
                <a16:creationId xmlns:a16="http://schemas.microsoft.com/office/drawing/2014/main" id="{C7347039-D1FC-4729-A9E9-DA9C308D9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用 AI 对话连接计划、手表执行、跑后反馈与动态调整。</a:t>
            </a:r>
          </a:p>
        </p:txBody>
      </p:sp>
      <p:sp>
        <p:nvSpPr>
          <p:cNvPr id="9" name="position-rule-05">
            <a:extLst xmlns:a="http://schemas.openxmlformats.org/drawingml/2006/main">
              <a:ext uri="{FF2B5EF4-FFF2-40B4-BE49-F238E27FC236}">
                <a16:creationId xmlns:a16="http://schemas.microsoft.com/office/drawing/2014/main" id="{A7110475-BED6-4D86-8E5F-86339CF01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5">
            <a:extLst xmlns:a="http://schemas.openxmlformats.org/drawingml/2006/main">
              <a:ext uri="{FF2B5EF4-FFF2-40B4-BE49-F238E27FC236}">
                <a16:creationId xmlns:a16="http://schemas.microsoft.com/office/drawing/2014/main" id="{A35004BF-9C43-4F22-9158-89FAE2A32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5-0">
            <a:extLst xmlns:a="http://schemas.openxmlformats.org/drawingml/2006/main">
              <a:ext uri="{FF2B5EF4-FFF2-40B4-BE49-F238E27FC236}">
                <a16:creationId xmlns:a16="http://schemas.microsoft.com/office/drawing/2014/main" id="{EBD899D2-3D8C-4E04-B5C8-7CE8CD24E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5-0">
            <a:extLst xmlns:a="http://schemas.openxmlformats.org/drawingml/2006/main">
              <a:ext uri="{FF2B5EF4-FFF2-40B4-BE49-F238E27FC236}">
                <a16:creationId xmlns:a16="http://schemas.microsoft.com/office/drawing/2014/main" id="{73693025-7C2B-4899-BF06-56E12B5D9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10K／半马／全马个性计划</a:t>
            </a:r>
          </a:p>
        </p:txBody>
      </p:sp>
      <p:sp>
        <p:nvSpPr>
          <p:cNvPr id="13" name="function-05-1">
            <a:extLst xmlns:a="http://schemas.openxmlformats.org/drawingml/2006/main">
              <a:ext uri="{FF2B5EF4-FFF2-40B4-BE49-F238E27FC236}">
                <a16:creationId xmlns:a16="http://schemas.microsoft.com/office/drawing/2014/main" id="{9B5590B3-B85C-4710-9266-67980DE0F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5-1">
            <a:extLst xmlns:a="http://schemas.openxmlformats.org/drawingml/2006/main">
              <a:ext uri="{FF2B5EF4-FFF2-40B4-BE49-F238E27FC236}">
                <a16:creationId xmlns:a16="http://schemas.microsoft.com/office/drawing/2014/main" id="{69F7F2F0-A6A1-4DC7-8146-C06DDAEDA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计划调整、手表同步与跟练</a:t>
            </a:r>
          </a:p>
        </p:txBody>
      </p:sp>
      <p:sp>
        <p:nvSpPr>
          <p:cNvPr id="15" name="function-05-2">
            <a:extLst xmlns:a="http://schemas.openxmlformats.org/drawingml/2006/main">
              <a:ext uri="{FF2B5EF4-FFF2-40B4-BE49-F238E27FC236}">
                <a16:creationId xmlns:a16="http://schemas.microsoft.com/office/drawing/2014/main" id="{BB261589-6C75-493C-B05F-0C67D7183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5-2">
            <a:extLst xmlns:a="http://schemas.openxmlformats.org/drawingml/2006/main">
              <a:ext uri="{FF2B5EF4-FFF2-40B4-BE49-F238E27FC236}">
                <a16:creationId xmlns:a16="http://schemas.microsoft.com/office/drawing/2014/main" id="{E0D26C46-1D7D-418E-8E19-33007F5CB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跑后分析与身体状态反馈</a:t>
            </a:r>
          </a:p>
        </p:txBody>
      </p:sp>
      <p:sp>
        <p:nvSpPr>
          <p:cNvPr id="17" name="function-05-3">
            <a:extLst xmlns:a="http://schemas.openxmlformats.org/drawingml/2006/main">
              <a:ext uri="{FF2B5EF4-FFF2-40B4-BE49-F238E27FC236}">
                <a16:creationId xmlns:a16="http://schemas.microsoft.com/office/drawing/2014/main" id="{6150D134-B90C-46C7-A7CE-D23CD3A9A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5-3">
            <a:extLst xmlns:a="http://schemas.openxmlformats.org/drawingml/2006/main">
              <a:ext uri="{FF2B5EF4-FFF2-40B4-BE49-F238E27FC236}">
                <a16:creationId xmlns:a16="http://schemas.microsoft.com/office/drawing/2014/main" id="{736583F8-8BE4-47AA-A740-FF6340D87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拍照饮食分析与跑者力量训练</a:t>
            </a:r>
          </a:p>
        </p:txBody>
      </p:sp>
      <p:sp>
        <p:nvSpPr>
          <p:cNvPr id="19" name="analysis-label-05-0">
            <a:extLst xmlns:a="http://schemas.openxmlformats.org/drawingml/2006/main">
              <a:ext uri="{FF2B5EF4-FFF2-40B4-BE49-F238E27FC236}">
                <a16:creationId xmlns:a16="http://schemas.microsoft.com/office/drawing/2014/main" id="{C12DCE97-7F31-4A0E-8A95-E10752883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5-0">
            <a:extLst xmlns:a="http://schemas.openxmlformats.org/drawingml/2006/main">
              <a:ext uri="{FF2B5EF4-FFF2-40B4-BE49-F238E27FC236}">
                <a16:creationId xmlns:a16="http://schemas.microsoft.com/office/drawing/2014/main" id="{A100C003-A23C-4492-A2A5-627E404EB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已形成“计划—执行—回传—反馈—调整”的训练闭环，跑步、力量和营养共享同一教练上下文。</a:t>
            </a:r>
          </a:p>
        </p:txBody>
      </p:sp>
      <p:sp>
        <p:nvSpPr>
          <p:cNvPr id="21" name="analysis-rule-05-1">
            <a:extLst xmlns:a="http://schemas.openxmlformats.org/drawingml/2006/main">
              <a:ext uri="{FF2B5EF4-FFF2-40B4-BE49-F238E27FC236}">
                <a16:creationId xmlns:a16="http://schemas.microsoft.com/office/drawing/2014/main" id="{1FA5AFBF-04D2-4DAB-9952-3865CE0D7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5-1">
            <a:extLst xmlns:a="http://schemas.openxmlformats.org/drawingml/2006/main">
              <a:ext uri="{FF2B5EF4-FFF2-40B4-BE49-F238E27FC236}">
                <a16:creationId xmlns:a16="http://schemas.microsoft.com/office/drawing/2014/main" id="{F1976E17-18B1-42F3-A8B9-1539BA018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5-1">
            <a:extLst xmlns:a="http://schemas.openxmlformats.org/drawingml/2006/main">
              <a:ext uri="{FF2B5EF4-FFF2-40B4-BE49-F238E27FC236}">
                <a16:creationId xmlns:a16="http://schemas.microsoft.com/office/drawing/2014/main" id="{13A1B63E-DC6B-4532-B213-0E4C13466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计划直接下发手表；临时变化通过对话改计划；跑后判断完成质量并修改后续安排。</a:t>
            </a:r>
          </a:p>
        </p:txBody>
      </p:sp>
      <p:sp>
        <p:nvSpPr>
          <p:cNvPr id="24" name="analysis-rule-05-2">
            <a:extLst xmlns:a="http://schemas.openxmlformats.org/drawingml/2006/main">
              <a:ext uri="{FF2B5EF4-FFF2-40B4-BE49-F238E27FC236}">
                <a16:creationId xmlns:a16="http://schemas.microsoft.com/office/drawing/2014/main" id="{A89272F2-E9A9-4D2E-A029-3B70B7DF6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5-2">
            <a:extLst xmlns:a="http://schemas.openxmlformats.org/drawingml/2006/main">
              <a:ext uri="{FF2B5EF4-FFF2-40B4-BE49-F238E27FC236}">
                <a16:creationId xmlns:a16="http://schemas.microsoft.com/office/drawing/2014/main" id="{C5A73349-1C25-41CD-BACF-6510EBA63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5-2">
            <a:extLst xmlns:a="http://schemas.openxmlformats.org/drawingml/2006/main">
              <a:ext uri="{FF2B5EF4-FFF2-40B4-BE49-F238E27FC236}">
                <a16:creationId xmlns:a16="http://schemas.microsoft.com/office/drawing/2014/main" id="{99062A5D-021D-4198-88AA-0949E6A60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把拍照营养升级为负荷驱动的“目标—建议—实际摄入—胃肠反馈—恢复结果”，补充依据和风险提示。</a:t>
            </a:r>
          </a:p>
        </p:txBody>
      </p:sp>
      <p:sp>
        <p:nvSpPr>
          <p:cNvPr id="27" name="analysis-rule-05-3">
            <a:extLst xmlns:a="http://schemas.openxmlformats.org/drawingml/2006/main">
              <a:ext uri="{FF2B5EF4-FFF2-40B4-BE49-F238E27FC236}">
                <a16:creationId xmlns:a16="http://schemas.microsoft.com/office/drawing/2014/main" id="{7194EC4C-9F62-47AF-A741-B560B4232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5-3">
            <a:extLst xmlns:a="http://schemas.openxmlformats.org/drawingml/2006/main">
              <a:ext uri="{FF2B5EF4-FFF2-40B4-BE49-F238E27FC236}">
                <a16:creationId xmlns:a16="http://schemas.microsoft.com/office/drawing/2014/main" id="{AED19681-EA20-4919-999D-876353BBE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5-3">
            <a:extLst xmlns:a="http://schemas.openxmlformats.org/drawingml/2006/main">
              <a:ext uri="{FF2B5EF4-FFF2-40B4-BE49-F238E27FC236}">
                <a16:creationId xmlns:a16="http://schemas.microsoft.com/office/drawing/2014/main" id="{D15FCE35-4613-4BDC-84C3-270E66554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产品较新、公开样本少；多能力并行可能导致深度不足；仅 iPhone；AI 证据边界需验证。</a:t>
            </a:r>
          </a:p>
        </p:txBody>
      </p:sp>
      <p:sp>
        <p:nvSpPr>
          <p:cNvPr id="30" name="analysis-rule-05-4">
            <a:extLst xmlns:a="http://schemas.openxmlformats.org/drawingml/2006/main">
              <a:ext uri="{FF2B5EF4-FFF2-40B4-BE49-F238E27FC236}">
                <a16:creationId xmlns:a16="http://schemas.microsoft.com/office/drawing/2014/main" id="{0D713221-4448-40E4-A5E7-00DB14FFF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5-4">
            <a:extLst xmlns:a="http://schemas.openxmlformats.org/drawingml/2006/main">
              <a:ext uri="{FF2B5EF4-FFF2-40B4-BE49-F238E27FC236}">
                <a16:creationId xmlns:a16="http://schemas.microsoft.com/office/drawing/2014/main" id="{BE9386FD-1294-4B85-AE83-47060547D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5-4">
            <a:extLst xmlns:a="http://schemas.openxmlformats.org/drawingml/2006/main">
              <a:ext uri="{FF2B5EF4-FFF2-40B4-BE49-F238E27FC236}">
                <a16:creationId xmlns:a16="http://schemas.microsoft.com/office/drawing/2014/main" id="{27B25F1F-0520-41B9-BEFD-2929B3046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会员订阅：公开中国 App Store 显示月卡 39 元、半年 199 元、年卡 349 元。</a:t>
            </a:r>
          </a:p>
        </p:txBody>
      </p:sp>
    </p:spTree>
    <p:extLst>
      <p:ext uri="{BB962C8B-B14F-4D97-AF65-F5344CB8AC3E}">
        <p14:creationId xmlns:p14="http://schemas.microsoft.com/office/powerpoint/2010/main" val="1939312494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46dd336c8a452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6">
            <a:extLst xmlns:a="http://schemas.openxmlformats.org/drawingml/2006/main">
              <a:ext uri="{FF2B5EF4-FFF2-40B4-BE49-F238E27FC236}">
                <a16:creationId xmlns:a16="http://schemas.microsoft.com/office/drawing/2014/main" id="{D4531431-BC65-40A2-A474-F02817D3F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6">
            <a:extLst xmlns:a="http://schemas.openxmlformats.org/drawingml/2006/main">
              <a:ext uri="{FF2B5EF4-FFF2-40B4-BE49-F238E27FC236}">
                <a16:creationId xmlns:a16="http://schemas.microsoft.com/office/drawing/2014/main" id="{20DA61DA-3B8B-4FD7-94FA-BAA3C4F39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06</a:t>
            </a:r>
          </a:p>
        </p:txBody>
      </p:sp>
      <p:sp>
        <p:nvSpPr>
          <p:cNvPr id="4" name="title-06">
            <a:extLst xmlns:a="http://schemas.openxmlformats.org/drawingml/2006/main">
              <a:ext uri="{FF2B5EF4-FFF2-40B4-BE49-F238E27FC236}">
                <a16:creationId xmlns:a16="http://schemas.microsoft.com/office/drawing/2014/main" id="{BC5DC7B3-8CE2-49F0-843D-3ABCBD9BC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Saturday</a:t>
            </a:r>
          </a:p>
        </p:txBody>
      </p:sp>
      <p:sp>
        <p:nvSpPr>
          <p:cNvPr id="5" name="category-06">
            <a:extLst xmlns:a="http://schemas.openxmlformats.org/drawingml/2006/main">
              <a:ext uri="{FF2B5EF4-FFF2-40B4-BE49-F238E27FC236}">
                <a16:creationId xmlns:a16="http://schemas.microsoft.com/office/drawing/2014/main" id="{83143B14-3289-4CA6-B3EE-BF9D3F585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耐力营养决策工具  ·  SATURDAY</a:t>
            </a:r>
          </a:p>
        </p:txBody>
      </p:sp>
      <p:sp>
        <p:nvSpPr>
          <p:cNvPr id="6" name="accent-06">
            <a:extLst xmlns:a="http://schemas.openxmlformats.org/drawingml/2006/main">
              <a:ext uri="{FF2B5EF4-FFF2-40B4-BE49-F238E27FC236}">
                <a16:creationId xmlns:a16="http://schemas.microsoft.com/office/drawing/2014/main" id="{07BC8A99-EC5C-4FE6-9A8F-AE0815D67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6">
            <a:extLst xmlns:a="http://schemas.openxmlformats.org/drawingml/2006/main">
              <a:ext uri="{FF2B5EF4-FFF2-40B4-BE49-F238E27FC236}">
                <a16:creationId xmlns:a16="http://schemas.microsoft.com/office/drawing/2014/main" id="{F821461B-4AC9-4B88-B6BE-3F28EC9C4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6">
            <a:extLst xmlns:a="http://schemas.openxmlformats.org/drawingml/2006/main">
              <a:ext uri="{FF2B5EF4-FFF2-40B4-BE49-F238E27FC236}">
                <a16:creationId xmlns:a16="http://schemas.microsoft.com/office/drawing/2014/main" id="{A94F9613-9B1C-4982-95A0-0F70FCA90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针对单次训练或比赛，快速生成可执行的碳水、液体与钠方案。</a:t>
            </a:r>
          </a:p>
        </p:txBody>
      </p:sp>
      <p:sp>
        <p:nvSpPr>
          <p:cNvPr id="9" name="position-rule-06">
            <a:extLst xmlns:a="http://schemas.openxmlformats.org/drawingml/2006/main">
              <a:ext uri="{FF2B5EF4-FFF2-40B4-BE49-F238E27FC236}">
                <a16:creationId xmlns:a16="http://schemas.microsoft.com/office/drawing/2014/main" id="{7C9A596C-2415-493A-959A-2EC688D36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6">
            <a:extLst xmlns:a="http://schemas.openxmlformats.org/drawingml/2006/main">
              <a:ext uri="{FF2B5EF4-FFF2-40B4-BE49-F238E27FC236}">
                <a16:creationId xmlns:a16="http://schemas.microsoft.com/office/drawing/2014/main" id="{B4C4E8DB-254E-4E6D-846C-90B3D59A7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6-0">
            <a:extLst xmlns:a="http://schemas.openxmlformats.org/drawingml/2006/main">
              <a:ext uri="{FF2B5EF4-FFF2-40B4-BE49-F238E27FC236}">
                <a16:creationId xmlns:a16="http://schemas.microsoft.com/office/drawing/2014/main" id="{0DD6F488-0740-4E08-8F0C-2C5B2341B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6-0">
            <a:extLst xmlns:a="http://schemas.openxmlformats.org/drawingml/2006/main">
              <a:ext uri="{FF2B5EF4-FFF2-40B4-BE49-F238E27FC236}">
                <a16:creationId xmlns:a16="http://schemas.microsoft.com/office/drawing/2014/main" id="{64E28649-21A8-4AFA-ABC2-657C44107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按运动、时长、强度和天气生成补给</a:t>
            </a:r>
          </a:p>
        </p:txBody>
      </p:sp>
      <p:sp>
        <p:nvSpPr>
          <p:cNvPr id="13" name="function-06-1">
            <a:extLst xmlns:a="http://schemas.openxmlformats.org/drawingml/2006/main">
              <a:ext uri="{FF2B5EF4-FFF2-40B4-BE49-F238E27FC236}">
                <a16:creationId xmlns:a16="http://schemas.microsoft.com/office/drawing/2014/main" id="{6E3CFD04-EA9A-4E79-98EA-6910442CF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6-1">
            <a:extLst xmlns:a="http://schemas.openxmlformats.org/drawingml/2006/main">
              <a:ext uri="{FF2B5EF4-FFF2-40B4-BE49-F238E27FC236}">
                <a16:creationId xmlns:a16="http://schemas.microsoft.com/office/drawing/2014/main" id="{83C9767B-F176-4CD2-8529-0844C5179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跑步／骑行／铁三等多项目支持</a:t>
            </a:r>
          </a:p>
        </p:txBody>
      </p:sp>
      <p:sp>
        <p:nvSpPr>
          <p:cNvPr id="15" name="function-06-2">
            <a:extLst xmlns:a="http://schemas.openxmlformats.org/drawingml/2006/main">
              <a:ext uri="{FF2B5EF4-FFF2-40B4-BE49-F238E27FC236}">
                <a16:creationId xmlns:a16="http://schemas.microsoft.com/office/drawing/2014/main" id="{DDBD9B1D-BD1C-4184-A218-B1940FEFC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6-2">
            <a:extLst xmlns:a="http://schemas.openxmlformats.org/drawingml/2006/main">
              <a:ext uri="{FF2B5EF4-FFF2-40B4-BE49-F238E27FC236}">
                <a16:creationId xmlns:a16="http://schemas.microsoft.com/office/drawing/2014/main" id="{E9155765-D84F-4448-9AEC-38675E5B3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DIY 糖水盐与产品信息提取</a:t>
            </a:r>
          </a:p>
        </p:txBody>
      </p:sp>
      <p:sp>
        <p:nvSpPr>
          <p:cNvPr id="17" name="function-06-3">
            <a:extLst xmlns:a="http://schemas.openxmlformats.org/drawingml/2006/main">
              <a:ext uri="{FF2B5EF4-FFF2-40B4-BE49-F238E27FC236}">
                <a16:creationId xmlns:a16="http://schemas.microsoft.com/office/drawing/2014/main" id="{7C7D9DA9-7D83-4C47-A59B-89B28005E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6-3">
            <a:extLst xmlns:a="http://schemas.openxmlformats.org/drawingml/2006/main">
              <a:ext uri="{FF2B5EF4-FFF2-40B4-BE49-F238E27FC236}">
                <a16:creationId xmlns:a16="http://schemas.microsoft.com/office/drawing/2014/main" id="{6CCAFAAE-0F93-4462-9AB8-898340920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训练同步与比赛模式</a:t>
            </a:r>
          </a:p>
        </p:txBody>
      </p:sp>
      <p:sp>
        <p:nvSpPr>
          <p:cNvPr id="19" name="analysis-label-06-0">
            <a:extLst xmlns:a="http://schemas.openxmlformats.org/drawingml/2006/main">
              <a:ext uri="{FF2B5EF4-FFF2-40B4-BE49-F238E27FC236}">
                <a16:creationId xmlns:a16="http://schemas.microsoft.com/office/drawing/2014/main" id="{9108656A-91D2-4FF7-A6F6-2762BD601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6-0">
            <a:extLst xmlns:a="http://schemas.openxmlformats.org/drawingml/2006/main">
              <a:ext uri="{FF2B5EF4-FFF2-40B4-BE49-F238E27FC236}">
                <a16:creationId xmlns:a16="http://schemas.microsoft.com/office/drawing/2014/main" id="{FE7B9375-A18A-4D8D-A02E-86906A6C4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极度聚焦训练中补给，输入少、输出直接；普通糖、水和盐也能形成低成本可执行方案。</a:t>
            </a:r>
          </a:p>
        </p:txBody>
      </p:sp>
      <p:sp>
        <p:nvSpPr>
          <p:cNvPr id="21" name="analysis-rule-06-1">
            <a:extLst xmlns:a="http://schemas.openxmlformats.org/drawingml/2006/main">
              <a:ext uri="{FF2B5EF4-FFF2-40B4-BE49-F238E27FC236}">
                <a16:creationId xmlns:a16="http://schemas.microsoft.com/office/drawing/2014/main" id="{C9BF939B-3628-410E-8816-ED29EF4B5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6-1">
            <a:extLst xmlns:a="http://schemas.openxmlformats.org/drawingml/2006/main">
              <a:ext uri="{FF2B5EF4-FFF2-40B4-BE49-F238E27FC236}">
                <a16:creationId xmlns:a16="http://schemas.microsoft.com/office/drawing/2014/main" id="{961D5B8B-9125-4A06-9AE8-2E86AA95B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6-1">
            <a:extLst xmlns:a="http://schemas.openxmlformats.org/drawingml/2006/main">
              <a:ext uri="{FF2B5EF4-FFF2-40B4-BE49-F238E27FC236}">
                <a16:creationId xmlns:a16="http://schemas.microsoft.com/office/drawing/2014/main" id="{0230136C-8A4F-448A-ACF5-6387CC5D7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从“下一次训练带什么”开始；默认输出可购买、可装包、途中可执行的方案；支持快速替换补给品。</a:t>
            </a:r>
          </a:p>
        </p:txBody>
      </p:sp>
      <p:sp>
        <p:nvSpPr>
          <p:cNvPr id="24" name="analysis-rule-06-2">
            <a:extLst xmlns:a="http://schemas.openxmlformats.org/drawingml/2006/main">
              <a:ext uri="{FF2B5EF4-FFF2-40B4-BE49-F238E27FC236}">
                <a16:creationId xmlns:a16="http://schemas.microsoft.com/office/drawing/2014/main" id="{D62B13D9-4E3F-4663-9BD2-696074020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6-2">
            <a:extLst xmlns:a="http://schemas.openxmlformats.org/drawingml/2006/main">
              <a:ext uri="{FF2B5EF4-FFF2-40B4-BE49-F238E27FC236}">
                <a16:creationId xmlns:a16="http://schemas.microsoft.com/office/drawing/2014/main" id="{6411FA9F-0BF2-4639-926F-E533566E1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6-2">
            <a:extLst xmlns:a="http://schemas.openxmlformats.org/drawingml/2006/main">
              <a:ext uri="{FF2B5EF4-FFF2-40B4-BE49-F238E27FC236}">
                <a16:creationId xmlns:a16="http://schemas.microsoft.com/office/drawing/2014/main" id="{D79E2351-F5F3-477C-BC71-CD1580161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加入中国食品与补给品、赛事补给站、温湿度和肠胃耐受，输出产品数量、时间点及备用方案。</a:t>
            </a:r>
          </a:p>
        </p:txBody>
      </p:sp>
      <p:sp>
        <p:nvSpPr>
          <p:cNvPr id="27" name="analysis-rule-06-3">
            <a:extLst xmlns:a="http://schemas.openxmlformats.org/drawingml/2006/main">
              <a:ext uri="{FF2B5EF4-FFF2-40B4-BE49-F238E27FC236}">
                <a16:creationId xmlns:a16="http://schemas.microsoft.com/office/drawing/2014/main" id="{158D74E7-7F61-4D7E-89D5-BB89FCAAB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6-3">
            <a:extLst xmlns:a="http://schemas.openxmlformats.org/drawingml/2006/main">
              <a:ext uri="{FF2B5EF4-FFF2-40B4-BE49-F238E27FC236}">
                <a16:creationId xmlns:a16="http://schemas.microsoft.com/office/drawing/2014/main" id="{3047FF5D-2A1E-4183-9E47-68B6DB801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6-3">
            <a:extLst xmlns:a="http://schemas.openxmlformats.org/drawingml/2006/main">
              <a:ext uri="{FF2B5EF4-FFF2-40B4-BE49-F238E27FC236}">
                <a16:creationId xmlns:a16="http://schemas.microsoft.com/office/drawing/2014/main" id="{0FB6FA39-4122-41AE-A10F-A83B6C5BC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问题范围窄，日常正餐、长期训练与恢复覆盖有限；对输入和估算敏感；中国本地化弱。</a:t>
            </a:r>
          </a:p>
        </p:txBody>
      </p:sp>
      <p:sp>
        <p:nvSpPr>
          <p:cNvPr id="30" name="analysis-rule-06-4">
            <a:extLst xmlns:a="http://schemas.openxmlformats.org/drawingml/2006/main">
              <a:ext uri="{FF2B5EF4-FFF2-40B4-BE49-F238E27FC236}">
                <a16:creationId xmlns:a16="http://schemas.microsoft.com/office/drawing/2014/main" id="{1BF3F1FE-6265-4B36-A818-B342C3695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6-4">
            <a:extLst xmlns:a="http://schemas.openxmlformats.org/drawingml/2006/main">
              <a:ext uri="{FF2B5EF4-FFF2-40B4-BE49-F238E27FC236}">
                <a16:creationId xmlns:a16="http://schemas.microsoft.com/office/drawing/2014/main" id="{2E66668E-214F-4351-9F54-B35243960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6-4">
            <a:extLst xmlns:a="http://schemas.openxmlformats.org/drawingml/2006/main">
              <a:ext uri="{FF2B5EF4-FFF2-40B4-BE49-F238E27FC236}">
                <a16:creationId xmlns:a16="http://schemas.microsoft.com/office/drawing/2014/main" id="{6C5BFC4C-6479-4047-99DF-186B2127E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14 天试用后订阅；加拿大公开价格为 CAD 7.99／月、CAD 69.99／年。</a:t>
            </a:r>
          </a:p>
        </p:txBody>
      </p:sp>
    </p:spTree>
    <p:extLst>
      <p:ext uri="{BB962C8B-B14F-4D97-AF65-F5344CB8AC3E}">
        <p14:creationId xmlns:p14="http://schemas.microsoft.com/office/powerpoint/2010/main" val="1547473309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f942b392b34bf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7">
            <a:extLst xmlns:a="http://schemas.openxmlformats.org/drawingml/2006/main">
              <a:ext uri="{FF2B5EF4-FFF2-40B4-BE49-F238E27FC236}">
                <a16:creationId xmlns:a16="http://schemas.microsoft.com/office/drawing/2014/main" id="{01A62132-1DB4-4402-993C-CA5862414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7">
            <a:extLst xmlns:a="http://schemas.openxmlformats.org/drawingml/2006/main">
              <a:ext uri="{FF2B5EF4-FFF2-40B4-BE49-F238E27FC236}">
                <a16:creationId xmlns:a16="http://schemas.microsoft.com/office/drawing/2014/main" id="{F49225D1-97C6-40C3-A31C-D6EAF1E45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07</a:t>
            </a:r>
          </a:p>
        </p:txBody>
      </p:sp>
      <p:sp>
        <p:nvSpPr>
          <p:cNvPr id="4" name="title-07">
            <a:extLst xmlns:a="http://schemas.openxmlformats.org/drawingml/2006/main">
              <a:ext uri="{FF2B5EF4-FFF2-40B4-BE49-F238E27FC236}">
                <a16:creationId xmlns:a16="http://schemas.microsoft.com/office/drawing/2014/main" id="{87967503-7C3A-42C8-966A-88A0693D5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EatMyRide</a:t>
            </a:r>
          </a:p>
        </p:txBody>
      </p:sp>
      <p:sp>
        <p:nvSpPr>
          <p:cNvPr id="5" name="category-07">
            <a:extLst xmlns:a="http://schemas.openxmlformats.org/drawingml/2006/main">
              <a:ext uri="{FF2B5EF4-FFF2-40B4-BE49-F238E27FC236}">
                <a16:creationId xmlns:a16="http://schemas.microsoft.com/office/drawing/2014/main" id="{A0640E79-A226-4CAA-A7C2-EE729BB2C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耐力营养决策工具  ·  EATMYRIDE</a:t>
            </a:r>
          </a:p>
        </p:txBody>
      </p:sp>
      <p:sp>
        <p:nvSpPr>
          <p:cNvPr id="6" name="accent-07">
            <a:extLst xmlns:a="http://schemas.openxmlformats.org/drawingml/2006/main">
              <a:ext uri="{FF2B5EF4-FFF2-40B4-BE49-F238E27FC236}">
                <a16:creationId xmlns:a16="http://schemas.microsoft.com/office/drawing/2014/main" id="{94282822-2D0E-4D9F-BE6E-5AD7FA4D9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7">
            <a:extLst xmlns:a="http://schemas.openxmlformats.org/drawingml/2006/main">
              <a:ext uri="{FF2B5EF4-FFF2-40B4-BE49-F238E27FC236}">
                <a16:creationId xmlns:a16="http://schemas.microsoft.com/office/drawing/2014/main" id="{18ABE8A0-FB7D-4737-A440-919FD35A8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7">
            <a:extLst xmlns:a="http://schemas.openxmlformats.org/drawingml/2006/main">
              <a:ext uri="{FF2B5EF4-FFF2-40B4-BE49-F238E27FC236}">
                <a16:creationId xmlns:a16="http://schemas.microsoft.com/office/drawing/2014/main" id="{9063F750-D466-4AF8-AE43-DCCBD5874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把路线、补给计划、码表提醒、实际摄入与训练复盘连成闭环。</a:t>
            </a:r>
          </a:p>
        </p:txBody>
      </p:sp>
      <p:sp>
        <p:nvSpPr>
          <p:cNvPr id="9" name="position-rule-07">
            <a:extLst xmlns:a="http://schemas.openxmlformats.org/drawingml/2006/main">
              <a:ext uri="{FF2B5EF4-FFF2-40B4-BE49-F238E27FC236}">
                <a16:creationId xmlns:a16="http://schemas.microsoft.com/office/drawing/2014/main" id="{2B183BA6-163B-49C1-816F-669C907B0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7">
            <a:extLst xmlns:a="http://schemas.openxmlformats.org/drawingml/2006/main">
              <a:ext uri="{FF2B5EF4-FFF2-40B4-BE49-F238E27FC236}">
                <a16:creationId xmlns:a16="http://schemas.microsoft.com/office/drawing/2014/main" id="{603A7C82-4ED9-4CC9-B0F2-E1FEFD96F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7-0">
            <a:extLst xmlns:a="http://schemas.openxmlformats.org/drawingml/2006/main">
              <a:ext uri="{FF2B5EF4-FFF2-40B4-BE49-F238E27FC236}">
                <a16:creationId xmlns:a16="http://schemas.microsoft.com/office/drawing/2014/main" id="{B5FDF89E-301C-4F01-A2CB-D2FFD6DD2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7-0">
            <a:extLst xmlns:a="http://schemas.openxmlformats.org/drawingml/2006/main">
              <a:ext uri="{FF2B5EF4-FFF2-40B4-BE49-F238E27FC236}">
                <a16:creationId xmlns:a16="http://schemas.microsoft.com/office/drawing/2014/main" id="{97918D2D-2183-4F6B-964D-33FA32A12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路线／训练导入与个性补给计划</a:t>
            </a:r>
          </a:p>
        </p:txBody>
      </p:sp>
      <p:sp>
        <p:nvSpPr>
          <p:cNvPr id="13" name="function-07-1">
            <a:extLst xmlns:a="http://schemas.openxmlformats.org/drawingml/2006/main">
              <a:ext uri="{FF2B5EF4-FFF2-40B4-BE49-F238E27FC236}">
                <a16:creationId xmlns:a16="http://schemas.microsoft.com/office/drawing/2014/main" id="{C14A003B-00C7-4BBD-9C60-B28C3EA81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7-1">
            <a:extLst xmlns:a="http://schemas.openxmlformats.org/drawingml/2006/main">
              <a:ext uri="{FF2B5EF4-FFF2-40B4-BE49-F238E27FC236}">
                <a16:creationId xmlns:a16="http://schemas.microsoft.com/office/drawing/2014/main" id="{2436CDEA-D44D-499B-851A-D08B98B0F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Garmin 实时提醒与摄入记录</a:t>
            </a:r>
          </a:p>
        </p:txBody>
      </p:sp>
      <p:sp>
        <p:nvSpPr>
          <p:cNvPr id="15" name="function-07-2">
            <a:extLst xmlns:a="http://schemas.openxmlformats.org/drawingml/2006/main">
              <a:ext uri="{FF2B5EF4-FFF2-40B4-BE49-F238E27FC236}">
                <a16:creationId xmlns:a16="http://schemas.microsoft.com/office/drawing/2014/main" id="{C4AC3609-92CC-4811-A7CE-CA1A66C5A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7-2">
            <a:extLst xmlns:a="http://schemas.openxmlformats.org/drawingml/2006/main">
              <a:ext uri="{FF2B5EF4-FFF2-40B4-BE49-F238E27FC236}">
                <a16:creationId xmlns:a16="http://schemas.microsoft.com/office/drawing/2014/main" id="{34BDA58B-D873-4FC4-966B-E72BD8EEF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碳水、汗液及摄入消耗对比</a:t>
            </a:r>
          </a:p>
        </p:txBody>
      </p:sp>
      <p:sp>
        <p:nvSpPr>
          <p:cNvPr id="17" name="function-07-3">
            <a:extLst xmlns:a="http://schemas.openxmlformats.org/drawingml/2006/main">
              <a:ext uri="{FF2B5EF4-FFF2-40B4-BE49-F238E27FC236}">
                <a16:creationId xmlns:a16="http://schemas.microsoft.com/office/drawing/2014/main" id="{4C50AFF5-8C93-4BD3-B562-23E1ADDBC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7-3">
            <a:extLst xmlns:a="http://schemas.openxmlformats.org/drawingml/2006/main">
              <a:ext uri="{FF2B5EF4-FFF2-40B4-BE49-F238E27FC236}">
                <a16:creationId xmlns:a16="http://schemas.microsoft.com/office/drawing/2014/main" id="{45BA17A6-CA3C-4C73-ABE7-33ACCE03B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训练后评估、日常餐食、课程和教练看板</a:t>
            </a:r>
          </a:p>
        </p:txBody>
      </p:sp>
      <p:sp>
        <p:nvSpPr>
          <p:cNvPr id="19" name="analysis-label-07-0">
            <a:extLst xmlns:a="http://schemas.openxmlformats.org/drawingml/2006/main">
              <a:ext uri="{FF2B5EF4-FFF2-40B4-BE49-F238E27FC236}">
                <a16:creationId xmlns:a16="http://schemas.microsoft.com/office/drawing/2014/main" id="{D86BDE6B-C86B-4344-AE1C-792219B01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7-0">
            <a:extLst xmlns:a="http://schemas.openxmlformats.org/drawingml/2006/main">
              <a:ext uri="{FF2B5EF4-FFF2-40B4-BE49-F238E27FC236}">
                <a16:creationId xmlns:a16="http://schemas.microsoft.com/office/drawing/2014/main" id="{5BE97F43-E423-4BCF-B200-3734048DE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端到端补给链路完整；支持使用自己的补给品；教练端让营养数据进入训练协作。</a:t>
            </a:r>
          </a:p>
        </p:txBody>
      </p:sp>
      <p:sp>
        <p:nvSpPr>
          <p:cNvPr id="21" name="analysis-rule-07-1">
            <a:extLst xmlns:a="http://schemas.openxmlformats.org/drawingml/2006/main">
              <a:ext uri="{FF2B5EF4-FFF2-40B4-BE49-F238E27FC236}">
                <a16:creationId xmlns:a16="http://schemas.microsoft.com/office/drawing/2014/main" id="{AA737DA8-DD4C-4143-8DBC-68DF64CEF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7-1">
            <a:extLst xmlns:a="http://schemas.openxmlformats.org/drawingml/2006/main">
              <a:ext uri="{FF2B5EF4-FFF2-40B4-BE49-F238E27FC236}">
                <a16:creationId xmlns:a16="http://schemas.microsoft.com/office/drawing/2014/main" id="{1F9AEC69-2273-4461-8091-93E42BB24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7-1">
            <a:extLst xmlns:a="http://schemas.openxmlformats.org/drawingml/2006/main">
              <a:ext uri="{FF2B5EF4-FFF2-40B4-BE49-F238E27FC236}">
                <a16:creationId xmlns:a16="http://schemas.microsoft.com/office/drawing/2014/main" id="{C27191F9-DCDB-4EC5-957C-2DB1E0894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跑中提醒进入手表；计划与实际摄入共用时间轴；训练后立即追问偏差；教练可看但不替用户操作。</a:t>
            </a:r>
          </a:p>
        </p:txBody>
      </p:sp>
      <p:sp>
        <p:nvSpPr>
          <p:cNvPr id="24" name="analysis-rule-07-2">
            <a:extLst xmlns:a="http://schemas.openxmlformats.org/drawingml/2006/main">
              <a:ext uri="{FF2B5EF4-FFF2-40B4-BE49-F238E27FC236}">
                <a16:creationId xmlns:a16="http://schemas.microsoft.com/office/drawing/2014/main" id="{16AEB403-2783-416C-BF45-D0C84F51B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7-2">
            <a:extLst xmlns:a="http://schemas.openxmlformats.org/drawingml/2006/main">
              <a:ext uri="{FF2B5EF4-FFF2-40B4-BE49-F238E27FC236}">
                <a16:creationId xmlns:a16="http://schemas.microsoft.com/office/drawing/2014/main" id="{A13CCF5F-1991-4137-9C23-C3B518E39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7-2">
            <a:extLst xmlns:a="http://schemas.openxmlformats.org/drawingml/2006/main">
              <a:ext uri="{FF2B5EF4-FFF2-40B4-BE49-F238E27FC236}">
                <a16:creationId xmlns:a16="http://schemas.microsoft.com/office/drawing/2014/main" id="{E380F17B-77E9-4C99-A9B0-C540B855D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适配跑步携带限制、补给站间距、吞咽时机与胃肠负担，并把复盘自动写入下一次长距离策略。</a:t>
            </a:r>
          </a:p>
        </p:txBody>
      </p:sp>
      <p:sp>
        <p:nvSpPr>
          <p:cNvPr id="27" name="analysis-rule-07-3">
            <a:extLst xmlns:a="http://schemas.openxmlformats.org/drawingml/2006/main">
              <a:ext uri="{FF2B5EF4-FFF2-40B4-BE49-F238E27FC236}">
                <a16:creationId xmlns:a16="http://schemas.microsoft.com/office/drawing/2014/main" id="{D3A2A904-2D39-4E05-93DA-7B3674027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7-3">
            <a:extLst xmlns:a="http://schemas.openxmlformats.org/drawingml/2006/main">
              <a:ext uri="{FF2B5EF4-FFF2-40B4-BE49-F238E27FC236}">
                <a16:creationId xmlns:a16="http://schemas.microsoft.com/office/drawing/2014/main" id="{A4AB4E55-FF66-46FD-81C8-70F4FCE7F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7-3">
            <a:extLst xmlns:a="http://schemas.openxmlformats.org/drawingml/2006/main">
              <a:ext uri="{FF2B5EF4-FFF2-40B4-BE49-F238E27FC236}">
                <a16:creationId xmlns:a16="http://schemas.microsoft.com/office/drawing/2014/main" id="{03E4F7AE-F46F-463E-ADAF-495ECC1A7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骑行心智较强；功能与记录成本偏高；依赖多平台同步；Android 体验与重复记录需实测。</a:t>
            </a:r>
          </a:p>
        </p:txBody>
      </p:sp>
      <p:sp>
        <p:nvSpPr>
          <p:cNvPr id="30" name="analysis-rule-07-4">
            <a:extLst xmlns:a="http://schemas.openxmlformats.org/drawingml/2006/main">
              <a:ext uri="{FF2B5EF4-FFF2-40B4-BE49-F238E27FC236}">
                <a16:creationId xmlns:a16="http://schemas.microsoft.com/office/drawing/2014/main" id="{53B0E8F9-C975-4A63-A803-8F3197823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7-4">
            <a:extLst xmlns:a="http://schemas.openxmlformats.org/drawingml/2006/main">
              <a:ext uri="{FF2B5EF4-FFF2-40B4-BE49-F238E27FC236}">
                <a16:creationId xmlns:a16="http://schemas.microsoft.com/office/drawing/2014/main" id="{AC07AA2E-7106-4A16-AB2B-C67E93C4E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7-4">
            <a:extLst xmlns:a="http://schemas.openxmlformats.org/drawingml/2006/main">
              <a:ext uri="{FF2B5EF4-FFF2-40B4-BE49-F238E27FC236}">
                <a16:creationId xmlns:a16="http://schemas.microsoft.com/office/drawing/2014/main" id="{DA8B1402-9966-4E0B-9569-B076CA45B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免费 Basic＋Premium；官网公开 €9.99／月或 €49.99／年，另有教练能力。</a:t>
            </a:r>
          </a:p>
        </p:txBody>
      </p:sp>
    </p:spTree>
    <p:extLst>
      <p:ext uri="{BB962C8B-B14F-4D97-AF65-F5344CB8AC3E}">
        <p14:creationId xmlns:p14="http://schemas.microsoft.com/office/powerpoint/2010/main" val="642756115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88683d99b8454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8">
            <a:extLst xmlns:a="http://schemas.openxmlformats.org/drawingml/2006/main">
              <a:ext uri="{FF2B5EF4-FFF2-40B4-BE49-F238E27FC236}">
                <a16:creationId xmlns:a16="http://schemas.microsoft.com/office/drawing/2014/main" id="{8093ADF4-8004-4C7F-BCC9-791804DDA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8">
            <a:extLst xmlns:a="http://schemas.openxmlformats.org/drawingml/2006/main">
              <a:ext uri="{FF2B5EF4-FFF2-40B4-BE49-F238E27FC236}">
                <a16:creationId xmlns:a16="http://schemas.microsoft.com/office/drawing/2014/main" id="{BF0997F0-A7C7-46C3-98D0-F9BFA77FB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08</a:t>
            </a:r>
          </a:p>
        </p:txBody>
      </p:sp>
      <p:sp>
        <p:nvSpPr>
          <p:cNvPr id="4" name="title-08">
            <a:extLst xmlns:a="http://schemas.openxmlformats.org/drawingml/2006/main">
              <a:ext uri="{FF2B5EF4-FFF2-40B4-BE49-F238E27FC236}">
                <a16:creationId xmlns:a16="http://schemas.microsoft.com/office/drawing/2014/main" id="{51C58492-C472-4D8E-984C-20B25B94B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MAVR</a:t>
            </a:r>
          </a:p>
        </p:txBody>
      </p:sp>
      <p:sp>
        <p:nvSpPr>
          <p:cNvPr id="5" name="category-08">
            <a:extLst xmlns:a="http://schemas.openxmlformats.org/drawingml/2006/main">
              <a:ext uri="{FF2B5EF4-FFF2-40B4-BE49-F238E27FC236}">
                <a16:creationId xmlns:a16="http://schemas.microsoft.com/office/drawing/2014/main" id="{F672264D-DCF8-4AB6-A121-5F780F0FA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耐力营养决策工具  ·  MAVR</a:t>
            </a:r>
          </a:p>
        </p:txBody>
      </p:sp>
      <p:sp>
        <p:nvSpPr>
          <p:cNvPr id="6" name="accent-08">
            <a:extLst xmlns:a="http://schemas.openxmlformats.org/drawingml/2006/main">
              <a:ext uri="{FF2B5EF4-FFF2-40B4-BE49-F238E27FC236}">
                <a16:creationId xmlns:a16="http://schemas.microsoft.com/office/drawing/2014/main" id="{F0C2286C-8365-4B08-B834-7F72E0281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8">
            <a:extLst xmlns:a="http://schemas.openxmlformats.org/drawingml/2006/main">
              <a:ext uri="{FF2B5EF4-FFF2-40B4-BE49-F238E27FC236}">
                <a16:creationId xmlns:a16="http://schemas.microsoft.com/office/drawing/2014/main" id="{95B57364-BE0B-4738-8E83-5641B5D1B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8">
            <a:extLst xmlns:a="http://schemas.openxmlformats.org/drawingml/2006/main">
              <a:ext uri="{FF2B5EF4-FFF2-40B4-BE49-F238E27FC236}">
                <a16:creationId xmlns:a16="http://schemas.microsoft.com/office/drawing/2014/main" id="{B214C7E0-2617-4B20-8405-3EAA080FE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以未来训练需求驱动今天怎么吃，统一日常饮食、途中补给与比赛策略。</a:t>
            </a:r>
          </a:p>
        </p:txBody>
      </p:sp>
      <p:sp>
        <p:nvSpPr>
          <p:cNvPr id="9" name="position-rule-08">
            <a:extLst xmlns:a="http://schemas.openxmlformats.org/drawingml/2006/main">
              <a:ext uri="{FF2B5EF4-FFF2-40B4-BE49-F238E27FC236}">
                <a16:creationId xmlns:a16="http://schemas.microsoft.com/office/drawing/2014/main" id="{79DC13DF-E8D8-427B-90E2-5223DB1FF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8">
            <a:extLst xmlns:a="http://schemas.openxmlformats.org/drawingml/2006/main">
              <a:ext uri="{FF2B5EF4-FFF2-40B4-BE49-F238E27FC236}">
                <a16:creationId xmlns:a16="http://schemas.microsoft.com/office/drawing/2014/main" id="{12542BDA-F538-4EC6-9CA1-D5207F69B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8-0">
            <a:extLst xmlns:a="http://schemas.openxmlformats.org/drawingml/2006/main">
              <a:ext uri="{FF2B5EF4-FFF2-40B4-BE49-F238E27FC236}">
                <a16:creationId xmlns:a16="http://schemas.microsoft.com/office/drawing/2014/main" id="{764B9713-944A-484C-B4C8-844D62A64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8-0">
            <a:extLst xmlns:a="http://schemas.openxmlformats.org/drawingml/2006/main">
              <a:ext uri="{FF2B5EF4-FFF2-40B4-BE49-F238E27FC236}">
                <a16:creationId xmlns:a16="http://schemas.microsoft.com/office/drawing/2014/main" id="{E9B4FF74-EE57-4B67-8D0E-1871FF9DB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训练日历与动态热量／宏量目标</a:t>
            </a:r>
          </a:p>
        </p:txBody>
      </p:sp>
      <p:sp>
        <p:nvSpPr>
          <p:cNvPr id="13" name="function-08-1">
            <a:extLst xmlns:a="http://schemas.openxmlformats.org/drawingml/2006/main">
              <a:ext uri="{FF2B5EF4-FFF2-40B4-BE49-F238E27FC236}">
                <a16:creationId xmlns:a16="http://schemas.microsoft.com/office/drawing/2014/main" id="{B92C6228-0DAF-4551-8FFE-ABA140B56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8-1">
            <a:extLst xmlns:a="http://schemas.openxmlformats.org/drawingml/2006/main">
              <a:ext uri="{FF2B5EF4-FFF2-40B4-BE49-F238E27FC236}">
                <a16:creationId xmlns:a16="http://schemas.microsoft.com/office/drawing/2014/main" id="{2C82068E-8D93-4D01-AC3E-58F98B3E0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餐食时间线、定时补给与碳水装载</a:t>
            </a:r>
          </a:p>
        </p:txBody>
      </p:sp>
      <p:sp>
        <p:nvSpPr>
          <p:cNvPr id="15" name="function-08-2">
            <a:extLst xmlns:a="http://schemas.openxmlformats.org/drawingml/2006/main">
              <a:ext uri="{FF2B5EF4-FFF2-40B4-BE49-F238E27FC236}">
                <a16:creationId xmlns:a16="http://schemas.microsoft.com/office/drawing/2014/main" id="{338DD3E4-D23E-40FC-83A4-6F0F50C35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8-2">
            <a:extLst xmlns:a="http://schemas.openxmlformats.org/drawingml/2006/main">
              <a:ext uri="{FF2B5EF4-FFF2-40B4-BE49-F238E27FC236}">
                <a16:creationId xmlns:a16="http://schemas.microsoft.com/office/drawing/2014/main" id="{294B6419-322D-424C-90AE-1E9E199C2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实时糖原预测与多模态饮食记录</a:t>
            </a:r>
          </a:p>
        </p:txBody>
      </p:sp>
      <p:sp>
        <p:nvSpPr>
          <p:cNvPr id="17" name="function-08-3">
            <a:extLst xmlns:a="http://schemas.openxmlformats.org/drawingml/2006/main">
              <a:ext uri="{FF2B5EF4-FFF2-40B4-BE49-F238E27FC236}">
                <a16:creationId xmlns:a16="http://schemas.microsoft.com/office/drawing/2014/main" id="{D7B2BED8-5E8E-4BA9-8506-F00CDB00F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8-3">
            <a:extLst xmlns:a="http://schemas.openxmlformats.org/drawingml/2006/main">
              <a:ext uri="{FF2B5EF4-FFF2-40B4-BE49-F238E27FC236}">
                <a16:creationId xmlns:a16="http://schemas.microsoft.com/office/drawing/2014/main" id="{925F2474-6361-41A9-AB24-B25C33D29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AI 营养教练及多耐力项目支持</a:t>
            </a:r>
          </a:p>
        </p:txBody>
      </p:sp>
      <p:sp>
        <p:nvSpPr>
          <p:cNvPr id="19" name="analysis-label-08-0">
            <a:extLst xmlns:a="http://schemas.openxmlformats.org/drawingml/2006/main">
              <a:ext uri="{FF2B5EF4-FFF2-40B4-BE49-F238E27FC236}">
                <a16:creationId xmlns:a16="http://schemas.microsoft.com/office/drawing/2014/main" id="{452AFB19-A654-4FC4-8571-FD0B9A3B1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8-0">
            <a:extLst xmlns:a="http://schemas.openxmlformats.org/drawingml/2006/main">
              <a:ext uri="{FF2B5EF4-FFF2-40B4-BE49-F238E27FC236}">
                <a16:creationId xmlns:a16="http://schemas.microsoft.com/office/drawing/2014/main" id="{FC5CFA2A-5C28-4DA0-8D6C-D92107BED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日常饮食、训练补给和比赛策略共享数据模型；糖原投影视图直观；AI 掌握日历、目标和历史上下文。</a:t>
            </a:r>
          </a:p>
        </p:txBody>
      </p:sp>
      <p:sp>
        <p:nvSpPr>
          <p:cNvPr id="21" name="analysis-rule-08-1">
            <a:extLst xmlns:a="http://schemas.openxmlformats.org/drawingml/2006/main">
              <a:ext uri="{FF2B5EF4-FFF2-40B4-BE49-F238E27FC236}">
                <a16:creationId xmlns:a16="http://schemas.microsoft.com/office/drawing/2014/main" id="{285E08A4-EB6D-4149-95E8-FDCC3E2E5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8-1">
            <a:extLst xmlns:a="http://schemas.openxmlformats.org/drawingml/2006/main">
              <a:ext uri="{FF2B5EF4-FFF2-40B4-BE49-F238E27FC236}">
                <a16:creationId xmlns:a16="http://schemas.microsoft.com/office/drawing/2014/main" id="{5707AFA9-63C4-4465-9AF9-ACDF9D5EA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8-1">
            <a:extLst xmlns:a="http://schemas.openxmlformats.org/drawingml/2006/main">
              <a:ext uri="{FF2B5EF4-FFF2-40B4-BE49-F238E27FC236}">
                <a16:creationId xmlns:a16="http://schemas.microsoft.com/office/drawing/2014/main" id="{0E11BBCB-6299-4330-B091-9EAEBEDDD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让未来训练决定今日摄入；把宏量目标落到具体时间；AI 对话必须基于结构化训练与摄入数据。</a:t>
            </a:r>
          </a:p>
        </p:txBody>
      </p:sp>
      <p:sp>
        <p:nvSpPr>
          <p:cNvPr id="24" name="analysis-rule-08-2">
            <a:extLst xmlns:a="http://schemas.openxmlformats.org/drawingml/2006/main">
              <a:ext uri="{FF2B5EF4-FFF2-40B4-BE49-F238E27FC236}">
                <a16:creationId xmlns:a16="http://schemas.microsoft.com/office/drawing/2014/main" id="{33835805-DA9E-45C1-A58B-FAAC09335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8-2">
            <a:extLst xmlns:a="http://schemas.openxmlformats.org/drawingml/2006/main">
              <a:ext uri="{FF2B5EF4-FFF2-40B4-BE49-F238E27FC236}">
                <a16:creationId xmlns:a16="http://schemas.microsoft.com/office/drawing/2014/main" id="{7C99D16C-78F7-4DEA-AB20-59F787D01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8-2">
            <a:extLst xmlns:a="http://schemas.openxmlformats.org/drawingml/2006/main">
              <a:ext uri="{FF2B5EF4-FFF2-40B4-BE49-F238E27FC236}">
                <a16:creationId xmlns:a16="http://schemas.microsoft.com/office/drawing/2014/main" id="{26E1ECB9-6028-4DDA-A82B-1CD1FC24C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提供中餐、外卖、食堂和本土补给品识别；结合疲劳、睡眠与胃肠反馈，并展示置信度和替代方案。</a:t>
            </a:r>
          </a:p>
        </p:txBody>
      </p:sp>
      <p:sp>
        <p:nvSpPr>
          <p:cNvPr id="27" name="analysis-rule-08-3">
            <a:extLst xmlns:a="http://schemas.openxmlformats.org/drawingml/2006/main">
              <a:ext uri="{FF2B5EF4-FFF2-40B4-BE49-F238E27FC236}">
                <a16:creationId xmlns:a16="http://schemas.microsoft.com/office/drawing/2014/main" id="{5D7549CD-DE60-4EAE-9DC4-84D918BBD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8-3">
            <a:extLst xmlns:a="http://schemas.openxmlformats.org/drawingml/2006/main">
              <a:ext uri="{FF2B5EF4-FFF2-40B4-BE49-F238E27FC236}">
                <a16:creationId xmlns:a16="http://schemas.microsoft.com/office/drawing/2014/main" id="{3CE4119D-784F-42C1-8BA2-EFFCCCD34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8-3">
            <a:extLst xmlns:a="http://schemas.openxmlformats.org/drawingml/2006/main">
              <a:ext uri="{FF2B5EF4-FFF2-40B4-BE49-F238E27FC236}">
                <a16:creationId xmlns:a16="http://schemas.microsoft.com/office/drawing/2014/main" id="{CEC1F1CF-7F6B-4051-BA5D-DC2AA486A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科学性与案例缺少独立验证；受训练和饮食记录质量影响；产品偏早期、iPhone 优先、本地化不足。</a:t>
            </a:r>
          </a:p>
        </p:txBody>
      </p:sp>
      <p:sp>
        <p:nvSpPr>
          <p:cNvPr id="30" name="analysis-rule-08-4">
            <a:extLst xmlns:a="http://schemas.openxmlformats.org/drawingml/2006/main">
              <a:ext uri="{FF2B5EF4-FFF2-40B4-BE49-F238E27FC236}">
                <a16:creationId xmlns:a16="http://schemas.microsoft.com/office/drawing/2014/main" id="{2BD13007-213D-4D47-A2E6-65BCC3D44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8-4">
            <a:extLst xmlns:a="http://schemas.openxmlformats.org/drawingml/2006/main">
              <a:ext uri="{FF2B5EF4-FFF2-40B4-BE49-F238E27FC236}">
                <a16:creationId xmlns:a16="http://schemas.microsoft.com/office/drawing/2014/main" id="{5BCEB7FE-8F3C-4DA1-AE76-D50D989F8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8-4">
            <a:extLst xmlns:a="http://schemas.openxmlformats.org/drawingml/2006/main">
              <a:ext uri="{FF2B5EF4-FFF2-40B4-BE49-F238E27FC236}">
                <a16:creationId xmlns:a16="http://schemas.microsoft.com/office/drawing/2014/main" id="{3F8ABBDA-293F-4E8B-B5AC-A4F90F69E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免费试用＋MAVR Pro；AI 食物分析、语音记录和动态餐食生成属于高级能力。</a:t>
            </a:r>
          </a:p>
        </p:txBody>
      </p:sp>
    </p:spTree>
    <p:extLst>
      <p:ext uri="{BB962C8B-B14F-4D97-AF65-F5344CB8AC3E}">
        <p14:creationId xmlns:p14="http://schemas.microsoft.com/office/powerpoint/2010/main" val="154406842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d8e3d5a12a411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9">
            <a:extLst xmlns:a="http://schemas.openxmlformats.org/drawingml/2006/main">
              <a:ext uri="{FF2B5EF4-FFF2-40B4-BE49-F238E27FC236}">
                <a16:creationId xmlns:a16="http://schemas.microsoft.com/office/drawing/2014/main" id="{3E50812B-D379-4E79-8107-C77AF21EB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9">
            <a:extLst xmlns:a="http://schemas.openxmlformats.org/drawingml/2006/main">
              <a:ext uri="{FF2B5EF4-FFF2-40B4-BE49-F238E27FC236}">
                <a16:creationId xmlns:a16="http://schemas.microsoft.com/office/drawing/2014/main" id="{4EEDA964-D68D-4AA0-A75E-336AD0D24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09</a:t>
            </a:r>
          </a:p>
        </p:txBody>
      </p:sp>
      <p:sp>
        <p:nvSpPr>
          <p:cNvPr id="4" name="title-09">
            <a:extLst xmlns:a="http://schemas.openxmlformats.org/drawingml/2006/main">
              <a:ext uri="{FF2B5EF4-FFF2-40B4-BE49-F238E27FC236}">
                <a16:creationId xmlns:a16="http://schemas.microsoft.com/office/drawing/2014/main" id="{58B15AC0-E107-4FD9-B9F6-C7A2425DB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MyFitnessPal</a:t>
            </a:r>
          </a:p>
        </p:txBody>
      </p:sp>
      <p:sp>
        <p:nvSpPr>
          <p:cNvPr id="5" name="category-09">
            <a:extLst xmlns:a="http://schemas.openxmlformats.org/drawingml/2006/main">
              <a:ext uri="{FF2B5EF4-FFF2-40B4-BE49-F238E27FC236}">
                <a16:creationId xmlns:a16="http://schemas.microsoft.com/office/drawing/2014/main" id="{B6A9C5CA-9ABA-4EDB-9184-11824F70A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通用饮食记录平台  ·  MYFITNESSPAL</a:t>
            </a:r>
          </a:p>
        </p:txBody>
      </p:sp>
      <p:sp>
        <p:nvSpPr>
          <p:cNvPr id="6" name="accent-09">
            <a:extLst xmlns:a="http://schemas.openxmlformats.org/drawingml/2006/main">
              <a:ext uri="{FF2B5EF4-FFF2-40B4-BE49-F238E27FC236}">
                <a16:creationId xmlns:a16="http://schemas.microsoft.com/office/drawing/2014/main" id="{3B5964FD-1263-4B4D-A22B-1A06EC7B2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9">
            <a:extLst xmlns:a="http://schemas.openxmlformats.org/drawingml/2006/main">
              <a:ext uri="{FF2B5EF4-FFF2-40B4-BE49-F238E27FC236}">
                <a16:creationId xmlns:a16="http://schemas.microsoft.com/office/drawing/2014/main" id="{77F120A9-4AA4-45BB-BA15-6799AAFCB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9">
            <a:extLst xmlns:a="http://schemas.openxmlformats.org/drawingml/2006/main">
              <a:ext uri="{FF2B5EF4-FFF2-40B4-BE49-F238E27FC236}">
                <a16:creationId xmlns:a16="http://schemas.microsoft.com/office/drawing/2014/main" id="{FB1B7B90-BC15-4521-A289-1C78EFD18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以庞大食物库和低摩擦录入方式构建长期饮食记录基础设施。</a:t>
            </a:r>
          </a:p>
        </p:txBody>
      </p:sp>
      <p:sp>
        <p:nvSpPr>
          <p:cNvPr id="9" name="position-rule-09">
            <a:extLst xmlns:a="http://schemas.openxmlformats.org/drawingml/2006/main">
              <a:ext uri="{FF2B5EF4-FFF2-40B4-BE49-F238E27FC236}">
                <a16:creationId xmlns:a16="http://schemas.microsoft.com/office/drawing/2014/main" id="{CE544C73-63C3-4153-89F2-EADE57C1A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9">
            <a:extLst xmlns:a="http://schemas.openxmlformats.org/drawingml/2006/main">
              <a:ext uri="{FF2B5EF4-FFF2-40B4-BE49-F238E27FC236}">
                <a16:creationId xmlns:a16="http://schemas.microsoft.com/office/drawing/2014/main" id="{80538BB1-ECE7-4487-A0C7-6A0D2444B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9-0">
            <a:extLst xmlns:a="http://schemas.openxmlformats.org/drawingml/2006/main">
              <a:ext uri="{FF2B5EF4-FFF2-40B4-BE49-F238E27FC236}">
                <a16:creationId xmlns:a16="http://schemas.microsoft.com/office/drawing/2014/main" id="{5BEEAA29-C3A5-43EE-AAE2-97B9B1061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9-0">
            <a:extLst xmlns:a="http://schemas.openxmlformats.org/drawingml/2006/main">
              <a:ext uri="{FF2B5EF4-FFF2-40B4-BE49-F238E27FC236}">
                <a16:creationId xmlns:a16="http://schemas.microsoft.com/office/drawing/2014/main" id="{9C29E747-E11E-4AD3-BA76-9EAB1AEEA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热量与宏量营养记录</a:t>
            </a:r>
          </a:p>
        </p:txBody>
      </p:sp>
      <p:sp>
        <p:nvSpPr>
          <p:cNvPr id="13" name="function-09-1">
            <a:extLst xmlns:a="http://schemas.openxmlformats.org/drawingml/2006/main">
              <a:ext uri="{FF2B5EF4-FFF2-40B4-BE49-F238E27FC236}">
                <a16:creationId xmlns:a16="http://schemas.microsoft.com/office/drawing/2014/main" id="{C28C4A15-4F3D-4FBE-AE0D-09E870BFC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9-1">
            <a:extLst xmlns:a="http://schemas.openxmlformats.org/drawingml/2006/main">
              <a:ext uri="{FF2B5EF4-FFF2-40B4-BE49-F238E27FC236}">
                <a16:creationId xmlns:a16="http://schemas.microsoft.com/office/drawing/2014/main" id="{92D90A30-6921-45C6-BEDD-F4D8CE8CF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食物库、条码、自定义食物与配方</a:t>
            </a:r>
          </a:p>
        </p:txBody>
      </p:sp>
      <p:sp>
        <p:nvSpPr>
          <p:cNvPr id="15" name="function-09-2">
            <a:extLst xmlns:a="http://schemas.openxmlformats.org/drawingml/2006/main">
              <a:ext uri="{FF2B5EF4-FFF2-40B4-BE49-F238E27FC236}">
                <a16:creationId xmlns:a16="http://schemas.microsoft.com/office/drawing/2014/main" id="{23CAAD0D-A508-4F5B-942B-53C203F9C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9-2">
            <a:extLst xmlns:a="http://schemas.openxmlformats.org/drawingml/2006/main">
              <a:ext uri="{FF2B5EF4-FFF2-40B4-BE49-F238E27FC236}">
                <a16:creationId xmlns:a16="http://schemas.microsoft.com/office/drawing/2014/main" id="{DFA3AA62-4A1A-4B60-BC80-C420BC767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语音／图片录入、食谱和餐食规划</a:t>
            </a:r>
          </a:p>
        </p:txBody>
      </p:sp>
      <p:sp>
        <p:nvSpPr>
          <p:cNvPr id="17" name="function-09-3">
            <a:extLst xmlns:a="http://schemas.openxmlformats.org/drawingml/2006/main">
              <a:ext uri="{FF2B5EF4-FFF2-40B4-BE49-F238E27FC236}">
                <a16:creationId xmlns:a16="http://schemas.microsoft.com/office/drawing/2014/main" id="{39B7E36C-EF82-479A-8279-01B513E1A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9-3">
            <a:extLst xmlns:a="http://schemas.openxmlformats.org/drawingml/2006/main">
              <a:ext uri="{FF2B5EF4-FFF2-40B4-BE49-F238E27FC236}">
                <a16:creationId xmlns:a16="http://schemas.microsoft.com/office/drawing/2014/main" id="{C7D9FE87-2B96-4819-A0C7-16B9CE3DF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体重目标、健康平台同步、报告与洞察</a:t>
            </a:r>
          </a:p>
        </p:txBody>
      </p:sp>
      <p:sp>
        <p:nvSpPr>
          <p:cNvPr id="19" name="analysis-label-09-0">
            <a:extLst xmlns:a="http://schemas.openxmlformats.org/drawingml/2006/main">
              <a:ext uri="{FF2B5EF4-FFF2-40B4-BE49-F238E27FC236}">
                <a16:creationId xmlns:a16="http://schemas.microsoft.com/office/drawing/2014/main" id="{3E61518A-5ACE-4FBA-8B3B-A151243F5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9-0">
            <a:extLst xmlns:a="http://schemas.openxmlformats.org/drawingml/2006/main">
              <a:ext uri="{FF2B5EF4-FFF2-40B4-BE49-F238E27FC236}">
                <a16:creationId xmlns:a16="http://schemas.microsoft.com/office/drawing/2014/main" id="{7E368E36-6968-4524-BFE2-8FA8AD9D6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食物数据库、常用餐复用和多种录入方式形成记录护城河；免费入口广，数据连续性强。</a:t>
            </a:r>
          </a:p>
        </p:txBody>
      </p:sp>
      <p:sp>
        <p:nvSpPr>
          <p:cNvPr id="21" name="analysis-rule-09-1">
            <a:extLst xmlns:a="http://schemas.openxmlformats.org/drawingml/2006/main">
              <a:ext uri="{FF2B5EF4-FFF2-40B4-BE49-F238E27FC236}">
                <a16:creationId xmlns:a16="http://schemas.microsoft.com/office/drawing/2014/main" id="{81C2282B-768B-4DF7-9AE4-42BAEEC6A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9-1">
            <a:extLst xmlns:a="http://schemas.openxmlformats.org/drawingml/2006/main">
              <a:ext uri="{FF2B5EF4-FFF2-40B4-BE49-F238E27FC236}">
                <a16:creationId xmlns:a16="http://schemas.microsoft.com/office/drawing/2014/main" id="{AB1BEA88-944B-461E-86D6-83CE9A693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9-1">
            <a:extLst xmlns:a="http://schemas.openxmlformats.org/drawingml/2006/main">
              <a:ext uri="{FF2B5EF4-FFF2-40B4-BE49-F238E27FC236}">
                <a16:creationId xmlns:a16="http://schemas.microsoft.com/office/drawing/2014/main" id="{0E484541-821A-4776-8C3A-4F2AEFACF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记录要快于回忆：最近食物、常用组合、条码、语音、图片与份量纠正并存，沉淀个人食物库。</a:t>
            </a:r>
          </a:p>
        </p:txBody>
      </p:sp>
      <p:sp>
        <p:nvSpPr>
          <p:cNvPr id="24" name="analysis-rule-09-2">
            <a:extLst xmlns:a="http://schemas.openxmlformats.org/drawingml/2006/main">
              <a:ext uri="{FF2B5EF4-FFF2-40B4-BE49-F238E27FC236}">
                <a16:creationId xmlns:a16="http://schemas.microsoft.com/office/drawing/2014/main" id="{D947C729-126C-49F7-BCD4-541B92DCA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9-2">
            <a:extLst xmlns:a="http://schemas.openxmlformats.org/drawingml/2006/main">
              <a:ext uri="{FF2B5EF4-FFF2-40B4-BE49-F238E27FC236}">
                <a16:creationId xmlns:a16="http://schemas.microsoft.com/office/drawing/2014/main" id="{3D87BF1D-C947-4AD7-B163-CF7696C81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9-2">
            <a:extLst xmlns:a="http://schemas.openxmlformats.org/drawingml/2006/main">
              <a:ext uri="{FF2B5EF4-FFF2-40B4-BE49-F238E27FC236}">
                <a16:creationId xmlns:a16="http://schemas.microsoft.com/office/drawing/2014/main" id="{FB9BDCCE-5852-4068-BA4E-CE7C7C839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把静态每日热量升级为训练日动态目标；减少重复记录；让关键摄入直接转化为补给与恢复决策。</a:t>
            </a:r>
          </a:p>
        </p:txBody>
      </p:sp>
      <p:sp>
        <p:nvSpPr>
          <p:cNvPr id="27" name="analysis-rule-09-3">
            <a:extLst xmlns:a="http://schemas.openxmlformats.org/drawingml/2006/main">
              <a:ext uri="{FF2B5EF4-FFF2-40B4-BE49-F238E27FC236}">
                <a16:creationId xmlns:a16="http://schemas.microsoft.com/office/drawing/2014/main" id="{A7D20317-E081-4E6C-ABDD-35CCFA53F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9-3">
            <a:extLst xmlns:a="http://schemas.openxmlformats.org/drawingml/2006/main">
              <a:ext uri="{FF2B5EF4-FFF2-40B4-BE49-F238E27FC236}">
                <a16:creationId xmlns:a16="http://schemas.microsoft.com/office/drawing/2014/main" id="{C611B1A5-4552-48C0-A99A-1EA5887FB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9-3">
            <a:extLst xmlns:a="http://schemas.openxmlformats.org/drawingml/2006/main">
              <a:ext uri="{FF2B5EF4-FFF2-40B4-BE49-F238E27FC236}">
                <a16:creationId xmlns:a16="http://schemas.microsoft.com/office/drawing/2014/main" id="{1510555D-45F0-4F9B-9A54-461713FAA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通用减重心智强，难理解具体训练和比赛；用户贡献数据质量不一；广告和记录负担增加摩擦。</a:t>
            </a:r>
          </a:p>
        </p:txBody>
      </p:sp>
      <p:sp>
        <p:nvSpPr>
          <p:cNvPr id="30" name="analysis-rule-09-4">
            <a:extLst xmlns:a="http://schemas.openxmlformats.org/drawingml/2006/main">
              <a:ext uri="{FF2B5EF4-FFF2-40B4-BE49-F238E27FC236}">
                <a16:creationId xmlns:a16="http://schemas.microsoft.com/office/drawing/2014/main" id="{2F6D5284-3370-4CF2-853C-BCE989EA2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9-4">
            <a:extLst xmlns:a="http://schemas.openxmlformats.org/drawingml/2006/main">
              <a:ext uri="{FF2B5EF4-FFF2-40B4-BE49-F238E27FC236}">
                <a16:creationId xmlns:a16="http://schemas.microsoft.com/office/drawing/2014/main" id="{D44B52DE-5694-4AC5-A858-0D250F3FC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9-4">
            <a:extLst xmlns:a="http://schemas.openxmlformats.org/drawingml/2006/main">
              <a:ext uri="{FF2B5EF4-FFF2-40B4-BE49-F238E27FC236}">
                <a16:creationId xmlns:a16="http://schemas.microsoft.com/office/drawing/2014/main" id="{1DD1326C-EFF9-4592-9F9B-E145447A7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免费增值；Premium／Premium+ 订阅、广告及合作服务。</a:t>
            </a:r>
          </a:p>
        </p:txBody>
      </p:sp>
    </p:spTree>
    <p:extLst>
      <p:ext uri="{BB962C8B-B14F-4D97-AF65-F5344CB8AC3E}">
        <p14:creationId xmlns:p14="http://schemas.microsoft.com/office/powerpoint/2010/main" val="7730790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2026-08-05T09:15:21.9020000Z</dcterms:created>
  <dcterms:modified xsi:type="dcterms:W3CDTF">2026-08-05T09:15:21.9020000Z</dcterms:modified>
</coreProperties>
</file>