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52007acac04d28" /><Relationship Type="http://schemas.openxmlformats.org/officeDocument/2006/relationships/extended-properties" Target="/docProps/app.xml" Id="R0c382ba6e4514c29" /><Relationship Type="http://schemas.openxmlformats.org/officeDocument/2006/relationships/officeDocument" Target="/ppt/presentation.xml" Id="Rfba69a683aaf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1875217354f04"/>
  </p:sldMasterIdLst>
  <p:notesMasterIdLst>
    <p:notesMasterId xmlns:r="http://schemas.openxmlformats.org/officeDocument/2006/relationships" r:id="Rf35dfbe2738a4f6c"/>
  </p:notesMasterIdLst>
  <p:sldIdLst>
    <p:sldId xmlns:r="http://schemas.openxmlformats.org/officeDocument/2006/relationships" id="256" r:id="Rd38228d49ab548e9"/>
    <p:sldId xmlns:r="http://schemas.openxmlformats.org/officeDocument/2006/relationships" id="257" r:id="R1a4af6e8b6fa47c0"/>
    <p:sldId xmlns:r="http://schemas.openxmlformats.org/officeDocument/2006/relationships" id="258" r:id="R87d6cc1899574569"/>
    <p:sldId xmlns:r="http://schemas.openxmlformats.org/officeDocument/2006/relationships" id="259" r:id="R8c47b4aa32a14f16"/>
    <p:sldId xmlns:r="http://schemas.openxmlformats.org/officeDocument/2006/relationships" id="260" r:id="R940ca465544a460a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b6aea99e96d4e00" /><Relationship Type="http://schemas.openxmlformats.org/officeDocument/2006/relationships/slideMaster" Target="/ppt/slideMasters/slideMaster1.xml" Id="Rcc71875217354f04" /><Relationship Type="http://schemas.openxmlformats.org/officeDocument/2006/relationships/notesMaster" Target="/ppt/notesMasters/notesMaster1.xml" Id="Rf35dfbe2738a4f6c" /><Relationship Type="http://schemas.openxmlformats.org/officeDocument/2006/relationships/presProps" Target="/ppt/presProps.xml" Id="R5cd55515ea9748d3" /><Relationship Type="http://schemas.openxmlformats.org/officeDocument/2006/relationships/tableStyles" Target="/ppt/tableStyles.xml" Id="R4cdd15df2be34f19" /><Relationship Type="http://schemas.openxmlformats.org/officeDocument/2006/relationships/slide" Target="/ppt/slides/slide1.xml" Id="Rd38228d49ab548e9" /><Relationship Type="http://schemas.openxmlformats.org/officeDocument/2006/relationships/slide" Target="/ppt/slides/slide2.xml" Id="R1a4af6e8b6fa47c0" /><Relationship Type="http://schemas.openxmlformats.org/officeDocument/2006/relationships/slide" Target="/ppt/slides/slide3.xml" Id="R87d6cc1899574569" /><Relationship Type="http://schemas.openxmlformats.org/officeDocument/2006/relationships/slide" Target="/ppt/slides/slide4.xml" Id="R8c47b4aa32a14f16" /><Relationship Type="http://schemas.openxmlformats.org/officeDocument/2006/relationships/slide" Target="/ppt/slides/slide5.xml" Id="R940ca465544a460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0d4866383df4cd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fc0a2a2d8e64b12" /><Relationship Type="http://schemas.openxmlformats.org/officeDocument/2006/relationships/notesMaster" Target="/ppt/notesMasters/notesMaster1.xml" Id="R3777a5877d3c481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c4d611b65bb466b" /><Relationship Type="http://schemas.openxmlformats.org/officeDocument/2006/relationships/notesMaster" Target="/ppt/notesMasters/notesMaster1.xml" Id="Rc032def3fa6b47a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80ca769fbf14cda" /><Relationship Type="http://schemas.openxmlformats.org/officeDocument/2006/relationships/notesMaster" Target="/ppt/notesMasters/notesMaster1.xml" Id="R0b9ae188b807440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fc8e6374e2a4291" /><Relationship Type="http://schemas.openxmlformats.org/officeDocument/2006/relationships/notesMaster" Target="/ppt/notesMasters/notesMaster1.xml" Id="Rb652139c1d3d4f5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81e0e88aebd475e" /><Relationship Type="http://schemas.openxmlformats.org/officeDocument/2006/relationships/notesMaster" Target="/ppt/notesMasters/notesMaster1.xml" Id="R2c1f4ce561f747e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本地竞品分析报告：projects/running-ai-assistant/competitive-research/2026-08-05-nine-app-competitive-analysis.md（5.5.2，访问于 2026-08-06）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本地竞品分析报告：projects/running-ai-assistant/competitive-research/2026-08-05-nine-app-competitive-analysis.md（5.5.2，访问于 2026-08-06）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本地竞品分析报告：projects/running-ai-assistant/competitive-research/2026-08-05-nine-app-competitive-analysis.md（5.5.2，访问于 2026-08-06）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本地竞品分析报告：projects/running-ai-assistant/competitive-research/2026-08-05-nine-app-competitive-analysis.md（5.5.2，访问于 2026-08-06）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本地竞品分析报告：projects/running-ai-assistant/competitive-research/2026-08-05-nine-app-competitive-analysis.md（5.5.2，访问于 2026-08-06）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2d945657544d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93817d64f354c82" /><Relationship Type="http://schemas.openxmlformats.org/officeDocument/2006/relationships/slideLayout" Target="/ppt/slideLayouts/slideLayout1.xml" Id="Rdfd3104d542c411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3104d542c411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ddedf2734031" /><Relationship Type="http://schemas.openxmlformats.org/officeDocument/2006/relationships/image" Target="/ppt/media/image.png" Id="Ref4a3dacbd4743ec" /><Relationship Type="http://schemas.openxmlformats.org/officeDocument/2006/relationships/notesSlide" Target="/ppt/notesSlides/notesSlide1.xml" Id="Re96c5662b279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ab599e8ae4801" /><Relationship Type="http://schemas.openxmlformats.org/officeDocument/2006/relationships/image" Target="/ppt/media/image2.png" Id="R9137ec6638274bb6" /><Relationship Type="http://schemas.openxmlformats.org/officeDocument/2006/relationships/notesSlide" Target="/ppt/notesSlides/notesSlide2.xml" Id="R107e254b963b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9fcb611434bfc" /><Relationship Type="http://schemas.openxmlformats.org/officeDocument/2006/relationships/image" Target="/ppt/media/image3.png" Id="R0f3638c085b34125" /><Relationship Type="http://schemas.openxmlformats.org/officeDocument/2006/relationships/notesSlide" Target="/ppt/notesSlides/notesSlide3.xml" Id="R115983c9e2ba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1380a86324b48" /><Relationship Type="http://schemas.openxmlformats.org/officeDocument/2006/relationships/image" Target="/ppt/media/image4.png" Id="R8967402456b54c39" /><Relationship Type="http://schemas.openxmlformats.org/officeDocument/2006/relationships/notesSlide" Target="/ppt/notesSlides/notesSlide4.xml" Id="R9821904bdd51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c117fdb4447a" /><Relationship Type="http://schemas.openxmlformats.org/officeDocument/2006/relationships/image" Target="/ppt/media/image5.png" Id="Rd0c25dd2872c4a85" /><Relationship Type="http://schemas.openxmlformats.org/officeDocument/2006/relationships/notesSlide" Target="/ppt/notesSlides/notesSlide5.xml" Id="R464fb6cd2109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4a3dacbd4743e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overview-surface">
            <a:extLst xmlns:a="http://schemas.openxmlformats.org/drawingml/2006/main">
              <a:ext uri="{FF2B5EF4-FFF2-40B4-BE49-F238E27FC236}">
                <a16:creationId xmlns:a16="http://schemas.microsoft.com/office/drawing/2014/main" id="{B3EFF35C-D0B7-4968-9281-48C0762C0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571625"/>
            <a:ext cx="13182600" cy="590550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no-01">
            <a:extLst xmlns:a="http://schemas.openxmlformats.org/drawingml/2006/main">
              <a:ext uri="{FF2B5EF4-FFF2-40B4-BE49-F238E27FC236}">
                <a16:creationId xmlns:a16="http://schemas.microsoft.com/office/drawing/2014/main" id="{BB32C8A6-0865-415E-9A5A-36EDA8B8D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809750"/>
            <a:ext cx="704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4" name="title-01">
            <a:extLst xmlns:a="http://schemas.openxmlformats.org/drawingml/2006/main">
              <a:ext uri="{FF2B5EF4-FFF2-40B4-BE49-F238E27FC236}">
                <a16:creationId xmlns:a16="http://schemas.microsoft.com/office/drawing/2014/main" id="{0EDA9984-9A0C-4D16-B304-9BB04AAEC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724025"/>
            <a:ext cx="1104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02A35"/>
                </a:solidFill>
              </a:defRPr>
            </a:pPr>
            <a:r>
              <a:rPr sz="2550" b="1">
                <a:solidFill>
                  <a:srgbClr val="202A35"/>
                </a:solidFill>
              </a:rPr>
              <a:t>首版不是功能集合，而是一条可验证的训练—补给闭环</a:t>
            </a:r>
          </a:p>
        </p:txBody>
      </p:sp>
      <p:sp>
        <p:nvSpPr>
          <p:cNvPr id="5" name="kicker-01">
            <a:extLst xmlns:a="http://schemas.openxmlformats.org/drawingml/2006/main">
              <a:ext uri="{FF2B5EF4-FFF2-40B4-BE49-F238E27FC236}">
                <a16:creationId xmlns:a16="http://schemas.microsoft.com/office/drawing/2014/main" id="{DA38F7AE-F19E-43C7-A88F-CF96AEE0C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479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V1.0 必备功能范围  ·  13 项能力</a:t>
            </a:r>
          </a:p>
        </p:txBody>
      </p:sp>
      <p:sp>
        <p:nvSpPr>
          <p:cNvPr id="6" name="accent-01">
            <a:extLst xmlns:a="http://schemas.openxmlformats.org/drawingml/2006/main">
              <a:ext uri="{FF2B5EF4-FFF2-40B4-BE49-F238E27FC236}">
                <a16:creationId xmlns:a16="http://schemas.microsoft.com/office/drawing/2014/main" id="{B3381AF0-B8DA-4947-B859-302881B9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layer-id-01">
            <a:extLst xmlns:a="http://schemas.openxmlformats.org/drawingml/2006/main">
              <a:ext uri="{FF2B5EF4-FFF2-40B4-BE49-F238E27FC236}">
                <a16:creationId xmlns:a16="http://schemas.microsoft.com/office/drawing/2014/main" id="{2986C552-05C4-41DC-BFC5-59A19F869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4B22"/>
                </a:solidFill>
              </a:defRPr>
            </a:pPr>
            <a:r>
              <a:rPr sz="1650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8" name="layer-title-01">
            <a:extLst xmlns:a="http://schemas.openxmlformats.org/drawingml/2006/main">
              <a:ext uri="{FF2B5EF4-FFF2-40B4-BE49-F238E27FC236}">
                <a16:creationId xmlns:a16="http://schemas.microsoft.com/office/drawing/2014/main" id="{EA3F0521-9E7E-4742-A6C9-4B209DE87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00037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5323E"/>
                </a:solidFill>
              </a:defRPr>
            </a:pPr>
            <a:r>
              <a:rPr sz="1725" b="1">
                <a:solidFill>
                  <a:srgbClr val="25323E"/>
                </a:solidFill>
              </a:rPr>
              <a:t>建档与计划</a:t>
            </a:r>
          </a:p>
        </p:txBody>
      </p:sp>
      <p:sp>
        <p:nvSpPr>
          <p:cNvPr id="9" name="layer-items-01">
            <a:extLst xmlns:a="http://schemas.openxmlformats.org/drawingml/2006/main">
              <a:ext uri="{FF2B5EF4-FFF2-40B4-BE49-F238E27FC236}">
                <a16:creationId xmlns:a16="http://schemas.microsoft.com/office/drawing/2014/main" id="{542A3BF2-94E6-4621-828D-E28CFC33C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000375"/>
            <a:ext cx="657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4A5762"/>
                </a:solidFill>
              </a:defRPr>
            </a:pPr>
            <a:r>
              <a:rPr sz="1275">
                <a:solidFill>
                  <a:srgbClr val="4A5762"/>
                </a:solidFill>
              </a:rPr>
              <a:t>渐进式建档｜唯一行动入口｜计划生成与导入｜今日训练说明</a:t>
            </a:r>
          </a:p>
        </p:txBody>
      </p:sp>
      <p:sp>
        <p:nvSpPr>
          <p:cNvPr id="10" name="layer-result-01">
            <a:extLst xmlns:a="http://schemas.openxmlformats.org/drawingml/2006/main">
              <a:ext uri="{FF2B5EF4-FFF2-40B4-BE49-F238E27FC236}">
                <a16:creationId xmlns:a16="http://schemas.microsoft.com/office/drawing/2014/main" id="{3062CBB3-9209-48A8-BC81-E22F9F5DA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300037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D94720"/>
                </a:solidFill>
              </a:defRPr>
            </a:pPr>
            <a:r>
              <a:rPr sz="1350" b="1">
                <a:solidFill>
                  <a:srgbClr val="D94720"/>
                </a:solidFill>
              </a:rPr>
              <a:t>让用户快速开始</a:t>
            </a:r>
          </a:p>
        </p:txBody>
      </p:sp>
      <p:sp>
        <p:nvSpPr>
          <p:cNvPr id="11" name="overview-rule-1">
            <a:extLst xmlns:a="http://schemas.openxmlformats.org/drawingml/2006/main">
              <a:ext uri="{FF2B5EF4-FFF2-40B4-BE49-F238E27FC236}">
                <a16:creationId xmlns:a16="http://schemas.microsoft.com/office/drawing/2014/main" id="{E596F46B-5867-4919-947D-A26207165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895725"/>
            <a:ext cx="12001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layer-id-02">
            <a:extLst xmlns:a="http://schemas.openxmlformats.org/drawingml/2006/main">
              <a:ext uri="{FF2B5EF4-FFF2-40B4-BE49-F238E27FC236}">
                <a16:creationId xmlns:a16="http://schemas.microsoft.com/office/drawing/2014/main" id="{AAD1949B-B936-4678-95A7-DCA409832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29075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4B22"/>
                </a:solidFill>
              </a:defRPr>
            </a:pPr>
            <a:r>
              <a:rPr sz="1650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3" name="layer-title-02">
            <a:extLst xmlns:a="http://schemas.openxmlformats.org/drawingml/2006/main">
              <a:ext uri="{FF2B5EF4-FFF2-40B4-BE49-F238E27FC236}">
                <a16:creationId xmlns:a16="http://schemas.microsoft.com/office/drawing/2014/main" id="{DA5FEE11-DC86-429E-B291-BF488ADF6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97192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5323E"/>
                </a:solidFill>
              </a:defRPr>
            </a:pPr>
            <a:r>
              <a:rPr sz="1725" b="1">
                <a:solidFill>
                  <a:srgbClr val="25323E"/>
                </a:solidFill>
              </a:rPr>
              <a:t>训练数据闭环</a:t>
            </a:r>
          </a:p>
        </p:txBody>
      </p:sp>
      <p:sp>
        <p:nvSpPr>
          <p:cNvPr id="14" name="layer-items-02">
            <a:extLst xmlns:a="http://schemas.openxmlformats.org/drawingml/2006/main">
              <a:ext uri="{FF2B5EF4-FFF2-40B4-BE49-F238E27FC236}">
                <a16:creationId xmlns:a16="http://schemas.microsoft.com/office/drawing/2014/main" id="{EA4502D0-E436-41DD-9E21-BE4D66A16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971925"/>
            <a:ext cx="657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4A5762"/>
                </a:solidFill>
              </a:defRPr>
            </a:pPr>
            <a:r>
              <a:rPr sz="1275">
                <a:solidFill>
                  <a:srgbClr val="4A5762"/>
                </a:solidFill>
              </a:rPr>
              <a:t>真实记录接入｜训练反馈｜可解释 AI 分析</a:t>
            </a:r>
          </a:p>
        </p:txBody>
      </p:sp>
      <p:sp>
        <p:nvSpPr>
          <p:cNvPr id="15" name="layer-result-02">
            <a:extLst xmlns:a="http://schemas.openxmlformats.org/drawingml/2006/main">
              <a:ext uri="{FF2B5EF4-FFF2-40B4-BE49-F238E27FC236}">
                <a16:creationId xmlns:a16="http://schemas.microsoft.com/office/drawing/2014/main" id="{B5234EF3-0675-4F81-B24C-5E0683383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397192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D94720"/>
                </a:solidFill>
              </a:defRPr>
            </a:pPr>
            <a:r>
              <a:rPr sz="1350" b="1">
                <a:solidFill>
                  <a:srgbClr val="D94720"/>
                </a:solidFill>
              </a:rPr>
              <a:t>让训练结果可验证</a:t>
            </a:r>
          </a:p>
        </p:txBody>
      </p:sp>
      <p:sp>
        <p:nvSpPr>
          <p:cNvPr id="16" name="overview-rule-2">
            <a:extLst xmlns:a="http://schemas.openxmlformats.org/drawingml/2006/main">
              <a:ext uri="{FF2B5EF4-FFF2-40B4-BE49-F238E27FC236}">
                <a16:creationId xmlns:a16="http://schemas.microsoft.com/office/drawing/2014/main" id="{5F7B00D9-E0A6-4D30-BD78-6C17D9E5A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867275"/>
            <a:ext cx="12001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layer-id-03">
            <a:extLst xmlns:a="http://schemas.openxmlformats.org/drawingml/2006/main">
              <a:ext uri="{FF2B5EF4-FFF2-40B4-BE49-F238E27FC236}">
                <a16:creationId xmlns:a16="http://schemas.microsoft.com/office/drawing/2014/main" id="{297946EC-E913-4A35-831E-21EC3EA18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00625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4B22"/>
                </a:solidFill>
              </a:defRPr>
            </a:pPr>
            <a:r>
              <a:rPr sz="1650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8" name="layer-title-03">
            <a:extLst xmlns:a="http://schemas.openxmlformats.org/drawingml/2006/main">
              <a:ext uri="{FF2B5EF4-FFF2-40B4-BE49-F238E27FC236}">
                <a16:creationId xmlns:a16="http://schemas.microsoft.com/office/drawing/2014/main" id="{E499D436-F0F3-4657-8036-804534A8E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94347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5323E"/>
                </a:solidFill>
              </a:defRPr>
            </a:pPr>
            <a:r>
              <a:rPr sz="1725" b="1">
                <a:solidFill>
                  <a:srgbClr val="25323E"/>
                </a:solidFill>
              </a:rPr>
              <a:t>补给执行闭环</a:t>
            </a:r>
          </a:p>
        </p:txBody>
      </p:sp>
      <p:sp>
        <p:nvSpPr>
          <p:cNvPr id="19" name="layer-items-03">
            <a:extLst xmlns:a="http://schemas.openxmlformats.org/drawingml/2006/main">
              <a:ext uri="{FF2B5EF4-FFF2-40B4-BE49-F238E27FC236}">
                <a16:creationId xmlns:a16="http://schemas.microsoft.com/office/drawing/2014/main" id="{4C92E403-3F15-4178-B902-92E4D14E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943475"/>
            <a:ext cx="657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4A5762"/>
                </a:solidFill>
              </a:defRPr>
            </a:pPr>
            <a:r>
              <a:rPr sz="1275">
                <a:solidFill>
                  <a:srgbClr val="4A5762"/>
                </a:solidFill>
              </a:rPr>
              <a:t>补给计划｜装包清单｜跑中提醒｜实际摄入｜胃肠反馈与调整</a:t>
            </a:r>
          </a:p>
        </p:txBody>
      </p:sp>
      <p:sp>
        <p:nvSpPr>
          <p:cNvPr id="20" name="layer-result-03">
            <a:extLst xmlns:a="http://schemas.openxmlformats.org/drawingml/2006/main">
              <a:ext uri="{FF2B5EF4-FFF2-40B4-BE49-F238E27FC236}">
                <a16:creationId xmlns:a16="http://schemas.microsoft.com/office/drawing/2014/main" id="{5D90EB81-B7F2-496F-870A-E267A62B7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494347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D94720"/>
                </a:solidFill>
              </a:defRPr>
            </a:pPr>
            <a:r>
              <a:rPr sz="1350" b="1">
                <a:solidFill>
                  <a:srgbClr val="D94720"/>
                </a:solidFill>
              </a:rPr>
              <a:t>让建议真正落地</a:t>
            </a:r>
          </a:p>
        </p:txBody>
      </p:sp>
      <p:sp>
        <p:nvSpPr>
          <p:cNvPr id="21" name="overview-rule-3">
            <a:extLst xmlns:a="http://schemas.openxmlformats.org/drawingml/2006/main">
              <a:ext uri="{FF2B5EF4-FFF2-40B4-BE49-F238E27FC236}">
                <a16:creationId xmlns:a16="http://schemas.microsoft.com/office/drawing/2014/main" id="{6098112A-10E6-4CD4-A007-71DB76D4D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838825"/>
            <a:ext cx="12001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ayer-id-04">
            <a:extLst xmlns:a="http://schemas.openxmlformats.org/drawingml/2006/main">
              <a:ext uri="{FF2B5EF4-FFF2-40B4-BE49-F238E27FC236}">
                <a16:creationId xmlns:a16="http://schemas.microsoft.com/office/drawing/2014/main" id="{04F1EAFC-1056-41EF-A83A-55BC4FEA1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972175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4B22"/>
                </a:solidFill>
              </a:defRPr>
            </a:pPr>
            <a:r>
              <a:rPr sz="1650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23" name="layer-title-04">
            <a:extLst xmlns:a="http://schemas.openxmlformats.org/drawingml/2006/main">
              <a:ext uri="{FF2B5EF4-FFF2-40B4-BE49-F238E27FC236}">
                <a16:creationId xmlns:a16="http://schemas.microsoft.com/office/drawing/2014/main" id="{415A20D2-9D2A-4513-B4FC-DCC557D83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591502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5323E"/>
                </a:solidFill>
              </a:defRPr>
            </a:pPr>
            <a:r>
              <a:rPr sz="1725" b="1">
                <a:solidFill>
                  <a:srgbClr val="25323E"/>
                </a:solidFill>
              </a:rPr>
              <a:t>信任与运营</a:t>
            </a:r>
          </a:p>
        </p:txBody>
      </p:sp>
      <p:sp>
        <p:nvSpPr>
          <p:cNvPr id="24" name="layer-items-04">
            <a:extLst xmlns:a="http://schemas.openxmlformats.org/drawingml/2006/main">
              <a:ext uri="{FF2B5EF4-FFF2-40B4-BE49-F238E27FC236}">
                <a16:creationId xmlns:a16="http://schemas.microsoft.com/office/drawing/2014/main" id="{4CF19169-9E50-465C-8017-220B0E9EA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915025"/>
            <a:ext cx="657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4A5762"/>
                </a:solidFill>
              </a:defRPr>
            </a:pPr>
            <a:r>
              <a:rPr sz="1275">
                <a:solidFill>
                  <a:srgbClr val="4A5762"/>
                </a:solidFill>
              </a:rPr>
              <a:t>知识问答｜PC 运营端｜监控、评测与版本追溯</a:t>
            </a:r>
          </a:p>
        </p:txBody>
      </p:sp>
      <p:sp>
        <p:nvSpPr>
          <p:cNvPr id="25" name="layer-result-04">
            <a:extLst xmlns:a="http://schemas.openxmlformats.org/drawingml/2006/main">
              <a:ext uri="{FF2B5EF4-FFF2-40B4-BE49-F238E27FC236}">
                <a16:creationId xmlns:a16="http://schemas.microsoft.com/office/drawing/2014/main" id="{C836BCCF-06C3-4708-AED0-2E84A5571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591502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D94720"/>
                </a:solidFill>
              </a:defRPr>
            </a:pPr>
            <a:r>
              <a:rPr sz="1350" b="1">
                <a:solidFill>
                  <a:srgbClr val="D94720"/>
                </a:solidFill>
              </a:rPr>
              <a:t>让系统可控可运营</a:t>
            </a:r>
          </a:p>
        </p:txBody>
      </p:sp>
      <p:sp>
        <p:nvSpPr>
          <p:cNvPr id="26" name="overview-principle">
            <a:extLst xmlns:a="http://schemas.openxmlformats.org/drawingml/2006/main">
              <a:ext uri="{FF2B5EF4-FFF2-40B4-BE49-F238E27FC236}">
                <a16:creationId xmlns:a16="http://schemas.microsoft.com/office/drawing/2014/main" id="{00C41B29-FDE8-4C78-B4C3-5B05D6F57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838950"/>
            <a:ext cx="1200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4E78C4"/>
                </a:solidFill>
              </a:defRPr>
            </a:pPr>
            <a:r>
              <a:rPr sz="1350" b="1">
                <a:solidFill>
                  <a:srgbClr val="4E78C4"/>
                </a:solidFill>
              </a:rPr>
              <a:t>首版共同原则：真实数据｜用户确认｜失败可恢复｜AI 可解释｜结果可追溯</a:t>
            </a:r>
          </a:p>
        </p:txBody>
      </p:sp>
    </p:spTree>
    <p:extLst>
      <p:ext uri="{BB962C8B-B14F-4D97-AF65-F5344CB8AC3E}">
        <p14:creationId xmlns:p14="http://schemas.microsoft.com/office/powerpoint/2010/main" val="37843137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37ec6638274bb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urface-02">
            <a:extLst xmlns:a="http://schemas.openxmlformats.org/drawingml/2006/main">
              <a:ext uri="{FF2B5EF4-FFF2-40B4-BE49-F238E27FC236}">
                <a16:creationId xmlns:a16="http://schemas.microsoft.com/office/drawing/2014/main" id="{F76145D9-4451-40D8-B235-D44812E0C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571625"/>
            <a:ext cx="13182600" cy="590550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no-02">
            <a:extLst xmlns:a="http://schemas.openxmlformats.org/drawingml/2006/main">
              <a:ext uri="{FF2B5EF4-FFF2-40B4-BE49-F238E27FC236}">
                <a16:creationId xmlns:a16="http://schemas.microsoft.com/office/drawing/2014/main" id="{63082219-05EB-4F2F-91E0-26D9F0914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809750"/>
            <a:ext cx="704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4" name="title-02">
            <a:extLst xmlns:a="http://schemas.openxmlformats.org/drawingml/2006/main">
              <a:ext uri="{FF2B5EF4-FFF2-40B4-BE49-F238E27FC236}">
                <a16:creationId xmlns:a16="http://schemas.microsoft.com/office/drawing/2014/main" id="{A2A74C92-8226-41C5-B173-EC7E3E631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724025"/>
            <a:ext cx="1104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02A35"/>
                </a:solidFill>
              </a:defRPr>
            </a:pPr>
            <a:r>
              <a:rPr sz="2550" b="1">
                <a:solidFill>
                  <a:srgbClr val="202A35"/>
                </a:solidFill>
              </a:rPr>
              <a:t>先让用户快速进入今天最重要的训练任务</a:t>
            </a:r>
          </a:p>
        </p:txBody>
      </p:sp>
      <p:sp>
        <p:nvSpPr>
          <p:cNvPr id="5" name="kicker-02">
            <a:extLst xmlns:a="http://schemas.openxmlformats.org/drawingml/2006/main">
              <a:ext uri="{FF2B5EF4-FFF2-40B4-BE49-F238E27FC236}">
                <a16:creationId xmlns:a16="http://schemas.microsoft.com/office/drawing/2014/main" id="{1AC45AC1-7FCA-464A-B5DD-0B7E40FEF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479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01–04  ·  建档、首页与计划</a:t>
            </a:r>
          </a:p>
        </p:txBody>
      </p:sp>
      <p:sp>
        <p:nvSpPr>
          <p:cNvPr id="6" name="accent-02">
            <a:extLst xmlns:a="http://schemas.openxmlformats.org/drawingml/2006/main">
              <a:ext uri="{FF2B5EF4-FFF2-40B4-BE49-F238E27FC236}">
                <a16:creationId xmlns:a16="http://schemas.microsoft.com/office/drawing/2014/main" id="{C318F512-4BE1-4CA3-9935-955E3F57E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-name-02">
            <a:extLst xmlns:a="http://schemas.openxmlformats.org/drawingml/2006/main">
              <a:ext uri="{FF2B5EF4-FFF2-40B4-BE49-F238E27FC236}">
                <a16:creationId xmlns:a16="http://schemas.microsoft.com/office/drawing/2014/main" id="{446F7F10-C35B-4D18-9038-F73479E42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24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2">
            <a:extLst xmlns:a="http://schemas.openxmlformats.org/drawingml/2006/main">
              <a:ext uri="{FF2B5EF4-FFF2-40B4-BE49-F238E27FC236}">
                <a16:creationId xmlns:a16="http://schemas.microsoft.com/office/drawing/2014/main" id="{3DA5CAAF-0E14-4610-B6A5-00B0D0166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2">
            <a:extLst xmlns:a="http://schemas.openxmlformats.org/drawingml/2006/main">
              <a:ext uri="{FF2B5EF4-FFF2-40B4-BE49-F238E27FC236}">
                <a16:creationId xmlns:a16="http://schemas.microsoft.com/office/drawing/2014/main" id="{5F19FA12-C662-4178-A573-5F14BCB6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724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2">
            <a:extLst xmlns:a="http://schemas.openxmlformats.org/drawingml/2006/main">
              <a:ext uri="{FF2B5EF4-FFF2-40B4-BE49-F238E27FC236}">
                <a16:creationId xmlns:a16="http://schemas.microsoft.com/office/drawing/2014/main" id="{D51E803C-428A-46D6-B588-87D40B4B4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7241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2">
            <a:extLst xmlns:a="http://schemas.openxmlformats.org/drawingml/2006/main">
              <a:ext uri="{FF2B5EF4-FFF2-40B4-BE49-F238E27FC236}">
                <a16:creationId xmlns:a16="http://schemas.microsoft.com/office/drawing/2014/main" id="{3B82670B-E8E1-4460-A19D-A8227308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724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2-01">
            <a:extLst xmlns:a="http://schemas.openxmlformats.org/drawingml/2006/main">
              <a:ext uri="{FF2B5EF4-FFF2-40B4-BE49-F238E27FC236}">
                <a16:creationId xmlns:a16="http://schemas.microsoft.com/office/drawing/2014/main" id="{5A7C6F4C-AF6F-4A2B-AAB4-C02F565E0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90850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3" name="name-02-01">
            <a:extLst xmlns:a="http://schemas.openxmlformats.org/drawingml/2006/main">
              <a:ext uri="{FF2B5EF4-FFF2-40B4-BE49-F238E27FC236}">
                <a16:creationId xmlns:a16="http://schemas.microsoft.com/office/drawing/2014/main" id="{47F2515E-55E8-463A-97A7-1293A32CA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943225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渐进式建档</a:t>
            </a:r>
          </a:p>
        </p:txBody>
      </p:sp>
      <p:sp>
        <p:nvSpPr>
          <p:cNvPr id="14" name="must-02-01">
            <a:extLst xmlns:a="http://schemas.openxmlformats.org/drawingml/2006/main">
              <a:ext uri="{FF2B5EF4-FFF2-40B4-BE49-F238E27FC236}">
                <a16:creationId xmlns:a16="http://schemas.microsoft.com/office/drawing/2014/main" id="{79521512-6B79-4F76-8AC9-E7B804684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33700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围绕赛事、能力、周跑量、可训练日、伤病与补给偏好按需追问。</a:t>
            </a:r>
          </a:p>
        </p:txBody>
      </p:sp>
      <p:sp>
        <p:nvSpPr>
          <p:cNvPr id="15" name="current-02-01">
            <a:extLst xmlns:a="http://schemas.openxmlformats.org/drawingml/2006/main">
              <a:ext uri="{FF2B5EF4-FFF2-40B4-BE49-F238E27FC236}">
                <a16:creationId xmlns:a16="http://schemas.microsoft.com/office/drawing/2014/main" id="{A7175682-B70D-4181-8997-D790DF019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933700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已有逐项编辑、候选确认和缺失字段不自动补全。</a:t>
            </a:r>
          </a:p>
        </p:txBody>
      </p:sp>
      <p:sp>
        <p:nvSpPr>
          <p:cNvPr id="16" name="inspire-02-01">
            <a:extLst xmlns:a="http://schemas.openxmlformats.org/drawingml/2006/main">
              <a:ext uri="{FF2B5EF4-FFF2-40B4-BE49-F238E27FC236}">
                <a16:creationId xmlns:a16="http://schemas.microsoft.com/office/drawing/2014/main" id="{F30A7492-8B92-4A23-8C7C-6AB84DE8A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933700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Sigma 低摩擦；PaceMate 上下文教练。</a:t>
            </a:r>
          </a:p>
        </p:txBody>
      </p:sp>
      <p:sp>
        <p:nvSpPr>
          <p:cNvPr id="17" name="accept-02-01">
            <a:extLst xmlns:a="http://schemas.openxmlformats.org/drawingml/2006/main">
              <a:ext uri="{FF2B5EF4-FFF2-40B4-BE49-F238E27FC236}">
                <a16:creationId xmlns:a16="http://schemas.microsoft.com/office/drawing/2014/main" id="{DD19C388-9027-4D7B-83E2-46872DF0E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933700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5 分钟内完成首次有效任务；关键数据未经确认不得保存。</a:t>
            </a:r>
          </a:p>
        </p:txBody>
      </p:sp>
      <p:sp>
        <p:nvSpPr>
          <p:cNvPr id="18" name="rule-02-1">
            <a:extLst xmlns:a="http://schemas.openxmlformats.org/drawingml/2006/main">
              <a:ext uri="{FF2B5EF4-FFF2-40B4-BE49-F238E27FC236}">
                <a16:creationId xmlns:a16="http://schemas.microsoft.com/office/drawing/2014/main" id="{62AFBDF1-2176-41E0-977D-2D2F757E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900488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id-02-02">
            <a:extLst xmlns:a="http://schemas.openxmlformats.org/drawingml/2006/main">
              <a:ext uri="{FF2B5EF4-FFF2-40B4-BE49-F238E27FC236}">
                <a16:creationId xmlns:a16="http://schemas.microsoft.com/office/drawing/2014/main" id="{DD8AEF51-97E1-404B-A65B-F58DFD2E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14788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name-02-02">
            <a:extLst xmlns:a="http://schemas.openxmlformats.org/drawingml/2006/main">
              <a:ext uri="{FF2B5EF4-FFF2-40B4-BE49-F238E27FC236}">
                <a16:creationId xmlns:a16="http://schemas.microsoft.com/office/drawing/2014/main" id="{2CBCE343-32DE-47ED-A210-97467087C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967163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首页唯一行动入口</a:t>
            </a:r>
          </a:p>
        </p:txBody>
      </p:sp>
      <p:sp>
        <p:nvSpPr>
          <p:cNvPr id="21" name="must-02-02">
            <a:extLst xmlns:a="http://schemas.openxmlformats.org/drawingml/2006/main">
              <a:ext uri="{FF2B5EF4-FFF2-40B4-BE49-F238E27FC236}">
                <a16:creationId xmlns:a16="http://schemas.microsoft.com/office/drawing/2014/main" id="{F8ED9D4A-FACE-4DF0-815A-9ED53260B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957638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按状态只展示今日训练、待反馈／分析、创建计划或记录训练中的最高优先任务。</a:t>
            </a:r>
          </a:p>
        </p:txBody>
      </p:sp>
      <p:sp>
        <p:nvSpPr>
          <p:cNvPr id="22" name="current-02-02">
            <a:extLst xmlns:a="http://schemas.openxmlformats.org/drawingml/2006/main">
              <a:ext uri="{FF2B5EF4-FFF2-40B4-BE49-F238E27FC236}">
                <a16:creationId xmlns:a16="http://schemas.microsoft.com/office/drawing/2014/main" id="{6E0856D8-E8EE-42A2-A48E-EC9D0A3D4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3957638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已有唯一主卡和四个一级页面。</a:t>
            </a:r>
          </a:p>
        </p:txBody>
      </p:sp>
      <p:sp>
        <p:nvSpPr>
          <p:cNvPr id="23" name="inspire-02-02">
            <a:extLst xmlns:a="http://schemas.openxmlformats.org/drawingml/2006/main">
              <a:ext uri="{FF2B5EF4-FFF2-40B4-BE49-F238E27FC236}">
                <a16:creationId xmlns:a16="http://schemas.microsoft.com/office/drawing/2014/main" id="{46F80857-F4FA-46E9-94DA-C7A1C7DCA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957638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Keep 今日任务；Sigma 极简。</a:t>
            </a:r>
          </a:p>
        </p:txBody>
      </p:sp>
      <p:sp>
        <p:nvSpPr>
          <p:cNvPr id="24" name="accept-02-02">
            <a:extLst xmlns:a="http://schemas.openxmlformats.org/drawingml/2006/main">
              <a:ext uri="{FF2B5EF4-FFF2-40B4-BE49-F238E27FC236}">
                <a16:creationId xmlns:a16="http://schemas.microsoft.com/office/drawing/2014/main" id="{8F6F2B75-54A8-437A-91E8-0D465B8D8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3957638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打开首页即知道下一步；失败任务不得错误改变首页状态。</a:t>
            </a:r>
          </a:p>
        </p:txBody>
      </p:sp>
      <p:sp>
        <p:nvSpPr>
          <p:cNvPr id="25" name="rule-02-2">
            <a:extLst xmlns:a="http://schemas.openxmlformats.org/drawingml/2006/main">
              <a:ext uri="{FF2B5EF4-FFF2-40B4-BE49-F238E27FC236}">
                <a16:creationId xmlns:a16="http://schemas.microsoft.com/office/drawing/2014/main" id="{D5509D7F-4C5B-431B-9EEE-E92FC6525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92442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id-02-03">
            <a:extLst xmlns:a="http://schemas.openxmlformats.org/drawingml/2006/main">
              <a:ext uri="{FF2B5EF4-FFF2-40B4-BE49-F238E27FC236}">
                <a16:creationId xmlns:a16="http://schemas.microsoft.com/office/drawing/2014/main" id="{87284355-B878-4B04-93DA-A1E4EABEA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038725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7" name="name-02-03">
            <a:extLst xmlns:a="http://schemas.openxmlformats.org/drawingml/2006/main">
              <a:ext uri="{FF2B5EF4-FFF2-40B4-BE49-F238E27FC236}">
                <a16:creationId xmlns:a16="http://schemas.microsoft.com/office/drawing/2014/main" id="{742B692D-F845-4932-8EFE-31E642CC6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991100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训练计划生成与导入</a:t>
            </a:r>
          </a:p>
        </p:txBody>
      </p:sp>
      <p:sp>
        <p:nvSpPr>
          <p:cNvPr id="28" name="must-02-03">
            <a:extLst xmlns:a="http://schemas.openxmlformats.org/drawingml/2006/main">
              <a:ext uri="{FF2B5EF4-FFF2-40B4-BE49-F238E27FC236}">
                <a16:creationId xmlns:a16="http://schemas.microsoft.com/office/drawing/2014/main" id="{1674711F-7D84-46B7-9352-4DF74F55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981575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生成或粘贴半马／全马计划；支持预览、编辑、确认、跳过、顺延和重排。</a:t>
            </a:r>
          </a:p>
        </p:txBody>
      </p:sp>
      <p:sp>
        <p:nvSpPr>
          <p:cNvPr id="29" name="current-02-03">
            <a:extLst xmlns:a="http://schemas.openxmlformats.org/drawingml/2006/main">
              <a:ext uri="{FF2B5EF4-FFF2-40B4-BE49-F238E27FC236}">
                <a16:creationId xmlns:a16="http://schemas.microsoft.com/office/drawing/2014/main" id="{27FCFB3D-84C6-4A5D-84DF-24979C92F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981575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已有生成、文本导入、冲突预览与确认机制。</a:t>
            </a:r>
          </a:p>
        </p:txBody>
      </p:sp>
      <p:sp>
        <p:nvSpPr>
          <p:cNvPr id="30" name="inspire-02-03">
            <a:extLst xmlns:a="http://schemas.openxmlformats.org/drawingml/2006/main">
              <a:ext uri="{FF2B5EF4-FFF2-40B4-BE49-F238E27FC236}">
                <a16:creationId xmlns:a16="http://schemas.microsoft.com/office/drawing/2014/main" id="{844CF845-B60F-472C-A4D4-029D7E875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981575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PaceMate 动态计划。</a:t>
            </a:r>
          </a:p>
        </p:txBody>
      </p:sp>
      <p:sp>
        <p:nvSpPr>
          <p:cNvPr id="31" name="accept-02-03">
            <a:extLst xmlns:a="http://schemas.openxmlformats.org/drawingml/2006/main">
              <a:ext uri="{FF2B5EF4-FFF2-40B4-BE49-F238E27FC236}">
                <a16:creationId xmlns:a16="http://schemas.microsoft.com/office/drawing/2014/main" id="{6D72150E-F27A-41F4-AB8E-BA91DC240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4981575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按日期、类型、距离／时长、强度保存；修改确认后生效且不覆盖历史。</a:t>
            </a:r>
          </a:p>
        </p:txBody>
      </p:sp>
      <p:sp>
        <p:nvSpPr>
          <p:cNvPr id="32" name="rule-02-3">
            <a:extLst xmlns:a="http://schemas.openxmlformats.org/drawingml/2006/main">
              <a:ext uri="{FF2B5EF4-FFF2-40B4-BE49-F238E27FC236}">
                <a16:creationId xmlns:a16="http://schemas.microsoft.com/office/drawing/2014/main" id="{D8C02C7B-49B1-4704-8426-E84B945B1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948363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id-02-04">
            <a:extLst xmlns:a="http://schemas.openxmlformats.org/drawingml/2006/main">
              <a:ext uri="{FF2B5EF4-FFF2-40B4-BE49-F238E27FC236}">
                <a16:creationId xmlns:a16="http://schemas.microsoft.com/office/drawing/2014/main" id="{476B9A16-3A06-4FE0-896D-694CEF3D5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062663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4" name="name-02-04">
            <a:extLst xmlns:a="http://schemas.openxmlformats.org/drawingml/2006/main">
              <a:ext uri="{FF2B5EF4-FFF2-40B4-BE49-F238E27FC236}">
                <a16:creationId xmlns:a16="http://schemas.microsoft.com/office/drawing/2014/main" id="{CDF9EC2A-D4A1-43BB-BDF7-ACFF7C8A3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6015038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今日训练说明</a:t>
            </a:r>
          </a:p>
        </p:txBody>
      </p:sp>
      <p:sp>
        <p:nvSpPr>
          <p:cNvPr id="35" name="must-02-04">
            <a:extLst xmlns:a="http://schemas.openxmlformats.org/drawingml/2006/main">
              <a:ext uri="{FF2B5EF4-FFF2-40B4-BE49-F238E27FC236}">
                <a16:creationId xmlns:a16="http://schemas.microsoft.com/office/drawing/2014/main" id="{3F2E95DA-9296-4C2B-8070-3FAAA90EC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6005513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展示训练目的、热身、主训练、放松、目标强度与注意事项；支持一天两练。</a:t>
            </a:r>
          </a:p>
        </p:txBody>
      </p:sp>
      <p:sp>
        <p:nvSpPr>
          <p:cNvPr id="36" name="current-02-04">
            <a:extLst xmlns:a="http://schemas.openxmlformats.org/drawingml/2006/main">
              <a:ext uri="{FF2B5EF4-FFF2-40B4-BE49-F238E27FC236}">
                <a16:creationId xmlns:a16="http://schemas.microsoft.com/office/drawing/2014/main" id="{80EE26A8-EBA8-423A-9D1F-D44D0CD5A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6005513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已验证今日训练和一日两练状态。</a:t>
            </a:r>
          </a:p>
        </p:txBody>
      </p:sp>
      <p:sp>
        <p:nvSpPr>
          <p:cNvPr id="37" name="inspire-02-04">
            <a:extLst xmlns:a="http://schemas.openxmlformats.org/drawingml/2006/main">
              <a:ext uri="{FF2B5EF4-FFF2-40B4-BE49-F238E27FC236}">
                <a16:creationId xmlns:a16="http://schemas.microsoft.com/office/drawing/2014/main" id="{1CF2B96F-8430-4213-954D-16F9BE240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6005513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PaceMate 执行；Keep 低门槛指导。</a:t>
            </a:r>
          </a:p>
        </p:txBody>
      </p:sp>
      <p:sp>
        <p:nvSpPr>
          <p:cNvPr id="38" name="accept-02-04">
            <a:extLst xmlns:a="http://schemas.openxmlformats.org/drawingml/2006/main">
              <a:ext uri="{FF2B5EF4-FFF2-40B4-BE49-F238E27FC236}">
                <a16:creationId xmlns:a16="http://schemas.microsoft.com/office/drawing/2014/main" id="{6B68A3FE-FC5C-4F92-AEBF-2AE39E9B2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6005513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无需回看整周计划即可训练；高风险状态优先进入安全分支。</a:t>
            </a:r>
          </a:p>
        </p:txBody>
      </p:sp>
      <p:sp>
        <p:nvSpPr>
          <p:cNvPr id="39" name="footer-02">
            <a:extLst xmlns:a="http://schemas.openxmlformats.org/drawingml/2006/main">
              <a:ext uri="{FF2B5EF4-FFF2-40B4-BE49-F238E27FC236}">
                <a16:creationId xmlns:a16="http://schemas.microsoft.com/office/drawing/2014/main" id="{CB2099CD-4077-48A9-BF26-079DE006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7067550"/>
            <a:ext cx="1219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88">
                <a:solidFill>
                  <a:srgbClr val="7C8793"/>
                </a:solidFill>
              </a:defRPr>
            </a:pPr>
            <a:r>
              <a:rPr sz="1088">
                <a:solidFill>
                  <a:srgbClr val="7C8793"/>
                </a:solidFill>
              </a:rPr>
              <a:t>验收重点：功能必须形成真实状态变化，并具备确认、失败恢复与可追溯证据。</a:t>
            </a:r>
          </a:p>
        </p:txBody>
      </p:sp>
    </p:spTree>
    <p:extLst>
      <p:ext uri="{BB962C8B-B14F-4D97-AF65-F5344CB8AC3E}">
        <p14:creationId xmlns:p14="http://schemas.microsoft.com/office/powerpoint/2010/main" val="209511558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3638c085b341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urface-03">
            <a:extLst xmlns:a="http://schemas.openxmlformats.org/drawingml/2006/main">
              <a:ext uri="{FF2B5EF4-FFF2-40B4-BE49-F238E27FC236}">
                <a16:creationId xmlns:a16="http://schemas.microsoft.com/office/drawing/2014/main" id="{03DBEFD4-2611-4A26-B268-F708A5C31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571625"/>
            <a:ext cx="13182600" cy="590550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no-03">
            <a:extLst xmlns:a="http://schemas.openxmlformats.org/drawingml/2006/main">
              <a:ext uri="{FF2B5EF4-FFF2-40B4-BE49-F238E27FC236}">
                <a16:creationId xmlns:a16="http://schemas.microsoft.com/office/drawing/2014/main" id="{BB1DF2F0-D970-4335-99AE-6001F0EE2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809750"/>
            <a:ext cx="704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4" name="title-03">
            <a:extLst xmlns:a="http://schemas.openxmlformats.org/drawingml/2006/main">
              <a:ext uri="{FF2B5EF4-FFF2-40B4-BE49-F238E27FC236}">
                <a16:creationId xmlns:a16="http://schemas.microsoft.com/office/drawing/2014/main" id="{31C5FCFA-7E54-41CA-9C49-294F4B90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724025"/>
            <a:ext cx="1104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02A35"/>
                </a:solidFill>
              </a:defRPr>
            </a:pPr>
            <a:r>
              <a:rPr sz="2550" b="1">
                <a:solidFill>
                  <a:srgbClr val="202A35"/>
                </a:solidFill>
              </a:rPr>
              <a:t>训练记录必须进入可验证、可回滚的分析闭环</a:t>
            </a:r>
          </a:p>
        </p:txBody>
      </p:sp>
      <p:sp>
        <p:nvSpPr>
          <p:cNvPr id="5" name="kicker-03">
            <a:extLst xmlns:a="http://schemas.openxmlformats.org/drawingml/2006/main">
              <a:ext uri="{FF2B5EF4-FFF2-40B4-BE49-F238E27FC236}">
                <a16:creationId xmlns:a16="http://schemas.microsoft.com/office/drawing/2014/main" id="{608F8265-078C-46C3-9078-FC85064CD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479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05–06  ·  数据与复盘</a:t>
            </a:r>
          </a:p>
        </p:txBody>
      </p:sp>
      <p:sp>
        <p:nvSpPr>
          <p:cNvPr id="6" name="accent-03">
            <a:extLst xmlns:a="http://schemas.openxmlformats.org/drawingml/2006/main">
              <a:ext uri="{FF2B5EF4-FFF2-40B4-BE49-F238E27FC236}">
                <a16:creationId xmlns:a16="http://schemas.microsoft.com/office/drawing/2014/main" id="{DD4CBF02-2E61-4C02-8258-233FB7010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-name-03">
            <a:extLst xmlns:a="http://schemas.openxmlformats.org/drawingml/2006/main">
              <a:ext uri="{FF2B5EF4-FFF2-40B4-BE49-F238E27FC236}">
                <a16:creationId xmlns:a16="http://schemas.microsoft.com/office/drawing/2014/main" id="{1CE3F10C-A4A5-48C4-A2BF-7AA1FF1FD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24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3">
            <a:extLst xmlns:a="http://schemas.openxmlformats.org/drawingml/2006/main">
              <a:ext uri="{FF2B5EF4-FFF2-40B4-BE49-F238E27FC236}">
                <a16:creationId xmlns:a16="http://schemas.microsoft.com/office/drawing/2014/main" id="{5300C12A-0E24-4984-8EF6-5C98B4626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3">
            <a:extLst xmlns:a="http://schemas.openxmlformats.org/drawingml/2006/main">
              <a:ext uri="{FF2B5EF4-FFF2-40B4-BE49-F238E27FC236}">
                <a16:creationId xmlns:a16="http://schemas.microsoft.com/office/drawing/2014/main" id="{DF94E43A-AA7F-43B3-9BC1-22321D22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724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3">
            <a:extLst xmlns:a="http://schemas.openxmlformats.org/drawingml/2006/main">
              <a:ext uri="{FF2B5EF4-FFF2-40B4-BE49-F238E27FC236}">
                <a16:creationId xmlns:a16="http://schemas.microsoft.com/office/drawing/2014/main" id="{2A645F8C-976E-4EAC-8F42-C95FAB037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7241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3">
            <a:extLst xmlns:a="http://schemas.openxmlformats.org/drawingml/2006/main">
              <a:ext uri="{FF2B5EF4-FFF2-40B4-BE49-F238E27FC236}">
                <a16:creationId xmlns:a16="http://schemas.microsoft.com/office/drawing/2014/main" id="{B2279D97-AFD4-439B-85EC-39F80C970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724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3-05">
            <a:extLst xmlns:a="http://schemas.openxmlformats.org/drawingml/2006/main">
              <a:ext uri="{FF2B5EF4-FFF2-40B4-BE49-F238E27FC236}">
                <a16:creationId xmlns:a16="http://schemas.microsoft.com/office/drawing/2014/main" id="{67E85F7C-2FC5-414C-BB63-A688F1E05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90850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13" name="name-03-05">
            <a:extLst xmlns:a="http://schemas.openxmlformats.org/drawingml/2006/main">
              <a:ext uri="{FF2B5EF4-FFF2-40B4-BE49-F238E27FC236}">
                <a16:creationId xmlns:a16="http://schemas.microsoft.com/office/drawing/2014/main" id="{4E99F726-9041-4DCE-BE37-8E2B121BD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943225"/>
            <a:ext cx="1428750" cy="1914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训练记录接入</a:t>
            </a:r>
          </a:p>
        </p:txBody>
      </p:sp>
      <p:sp>
        <p:nvSpPr>
          <p:cNvPr id="14" name="must-03-05">
            <a:extLst xmlns:a="http://schemas.openxmlformats.org/drawingml/2006/main">
              <a:ext uri="{FF2B5EF4-FFF2-40B4-BE49-F238E27FC236}">
                <a16:creationId xmlns:a16="http://schemas.microsoft.com/office/drawing/2014/main" id="{BFA6344B-9D4D-433B-AA68-09A305D17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33700"/>
            <a:ext cx="3905250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0">
                <a:solidFill>
                  <a:srgbClr val="35424D"/>
                </a:solidFill>
              </a:defRPr>
            </a:pPr>
            <a:r>
              <a:rPr sz="1230">
                <a:solidFill>
                  <a:srgbClr val="35424D"/>
                </a:solidFill>
              </a:rPr>
              <a:t>至少接通一个真实设备／健康平台；支持重试、手动补录、匹配、编辑、软删除与重复合并。</a:t>
            </a:r>
          </a:p>
        </p:txBody>
      </p:sp>
      <p:sp>
        <p:nvSpPr>
          <p:cNvPr id="15" name="current-03-05">
            <a:extLst xmlns:a="http://schemas.openxmlformats.org/drawingml/2006/main">
              <a:ext uri="{FF2B5EF4-FFF2-40B4-BE49-F238E27FC236}">
                <a16:creationId xmlns:a16="http://schemas.microsoft.com/office/drawing/2014/main" id="{5971A1AB-156A-4581-BDC1-0F2FA88C0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933700"/>
            <a:ext cx="1952625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已有授权失败、重试、手动记录和重复合并。</a:t>
            </a:r>
          </a:p>
        </p:txBody>
      </p:sp>
      <p:sp>
        <p:nvSpPr>
          <p:cNvPr id="16" name="inspire-03-05">
            <a:extLst xmlns:a="http://schemas.openxmlformats.org/drawingml/2006/main">
              <a:ext uri="{FF2B5EF4-FFF2-40B4-BE49-F238E27FC236}">
                <a16:creationId xmlns:a16="http://schemas.microsoft.com/office/drawing/2014/main" id="{2416872B-A607-4A7C-A64E-C6525EB6F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933700"/>
            <a:ext cx="1762125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PaceMate／EatMyRide 设备闭环。</a:t>
            </a:r>
          </a:p>
        </p:txBody>
      </p:sp>
      <p:sp>
        <p:nvSpPr>
          <p:cNvPr id="17" name="accept-03-05">
            <a:extLst xmlns:a="http://schemas.openxmlformats.org/drawingml/2006/main">
              <a:ext uri="{FF2B5EF4-FFF2-40B4-BE49-F238E27FC236}">
                <a16:creationId xmlns:a16="http://schemas.microsoft.com/office/drawing/2014/main" id="{B267E460-F436-45B5-8B1C-D54E945FC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933700"/>
            <a:ext cx="2105025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B4853"/>
                </a:solidFill>
              </a:defRPr>
            </a:pPr>
            <a:r>
              <a:rPr sz="1200" b="1">
                <a:solidFill>
                  <a:srgbClr val="3B4853"/>
                </a:solidFill>
              </a:rPr>
              <a:t>同一活动不重复入库；同步和手动记录可回滚；不虚构成功或缺失指标。</a:t>
            </a:r>
          </a:p>
        </p:txBody>
      </p:sp>
      <p:sp>
        <p:nvSpPr>
          <p:cNvPr id="18" name="rule-03-1">
            <a:extLst xmlns:a="http://schemas.openxmlformats.org/drawingml/2006/main">
              <a:ext uri="{FF2B5EF4-FFF2-40B4-BE49-F238E27FC236}">
                <a16:creationId xmlns:a16="http://schemas.microsoft.com/office/drawing/2014/main" id="{F60A80F5-F91E-46FD-9E9B-60B4DA091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92442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id-03-06">
            <a:extLst xmlns:a="http://schemas.openxmlformats.org/drawingml/2006/main">
              <a:ext uri="{FF2B5EF4-FFF2-40B4-BE49-F238E27FC236}">
                <a16:creationId xmlns:a16="http://schemas.microsoft.com/office/drawing/2014/main" id="{3F46B0B2-D4DE-4F44-8D38-C4886A1E0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038725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06</a:t>
            </a:r>
          </a:p>
        </p:txBody>
      </p:sp>
      <p:sp>
        <p:nvSpPr>
          <p:cNvPr id="20" name="name-03-06">
            <a:extLst xmlns:a="http://schemas.openxmlformats.org/drawingml/2006/main">
              <a:ext uri="{FF2B5EF4-FFF2-40B4-BE49-F238E27FC236}">
                <a16:creationId xmlns:a16="http://schemas.microsoft.com/office/drawing/2014/main" id="{A6B76BEA-EDE2-401A-92E4-33DB413D1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991100"/>
            <a:ext cx="1428750" cy="1914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训练反馈与 AI 分析</a:t>
            </a:r>
          </a:p>
        </p:txBody>
      </p:sp>
      <p:sp>
        <p:nvSpPr>
          <p:cNvPr id="21" name="must-03-06">
            <a:extLst xmlns:a="http://schemas.openxmlformats.org/drawingml/2006/main">
              <a:ext uri="{FF2B5EF4-FFF2-40B4-BE49-F238E27FC236}">
                <a16:creationId xmlns:a16="http://schemas.microsoft.com/office/drawing/2014/main" id="{659F89DC-F239-42C7-9558-42F34F130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981575"/>
            <a:ext cx="3905250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0">
                <a:solidFill>
                  <a:srgbClr val="35424D"/>
                </a:solidFill>
              </a:defRPr>
            </a:pPr>
            <a:r>
              <a:rPr sz="1230">
                <a:solidFill>
                  <a:srgbClr val="35424D"/>
                </a:solidFill>
              </a:rPr>
              <a:t>收集 RPE、完成感受、不适与备注；输出表现摘要、主要问题和下一步建议。</a:t>
            </a:r>
          </a:p>
        </p:txBody>
      </p:sp>
      <p:sp>
        <p:nvSpPr>
          <p:cNvPr id="22" name="current-03-06">
            <a:extLst xmlns:a="http://schemas.openxmlformats.org/drawingml/2006/main">
              <a:ext uri="{FF2B5EF4-FFF2-40B4-BE49-F238E27FC236}">
                <a16:creationId xmlns:a16="http://schemas.microsoft.com/office/drawing/2014/main" id="{83740D2F-A84C-420F-8BA4-77BA5C90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981575"/>
            <a:ext cx="1952625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已有待反馈、主动跳过、信息不足分析与分析失效。</a:t>
            </a:r>
          </a:p>
        </p:txBody>
      </p:sp>
      <p:sp>
        <p:nvSpPr>
          <p:cNvPr id="23" name="inspire-03-06">
            <a:extLst xmlns:a="http://schemas.openxmlformats.org/drawingml/2006/main">
              <a:ext uri="{FF2B5EF4-FFF2-40B4-BE49-F238E27FC236}">
                <a16:creationId xmlns:a16="http://schemas.microsoft.com/office/drawing/2014/main" id="{57599D01-741B-45C5-8140-BFAC9EE18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981575"/>
            <a:ext cx="1762125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Sigma 可解释洞察；PaceMate 跑后调整。</a:t>
            </a:r>
          </a:p>
        </p:txBody>
      </p:sp>
      <p:sp>
        <p:nvSpPr>
          <p:cNvPr id="24" name="accept-03-06">
            <a:extLst xmlns:a="http://schemas.openxmlformats.org/drawingml/2006/main">
              <a:ext uri="{FF2B5EF4-FFF2-40B4-BE49-F238E27FC236}">
                <a16:creationId xmlns:a16="http://schemas.microsoft.com/office/drawing/2014/main" id="{E887DDC2-4FFB-4CFE-8252-790E4F5F7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4981575"/>
            <a:ext cx="2105025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B4853"/>
                </a:solidFill>
              </a:defRPr>
            </a:pPr>
            <a:r>
              <a:rPr sz="1200" b="1">
                <a:solidFill>
                  <a:srgbClr val="3B4853"/>
                </a:solidFill>
              </a:rPr>
              <a:t>分析引用计划、实际记录和反馈；数据不足明确说明；输入修改后旧分析失效。</a:t>
            </a:r>
          </a:p>
        </p:txBody>
      </p:sp>
      <p:sp>
        <p:nvSpPr>
          <p:cNvPr id="25" name="footer-03">
            <a:extLst xmlns:a="http://schemas.openxmlformats.org/drawingml/2006/main">
              <a:ext uri="{FF2B5EF4-FFF2-40B4-BE49-F238E27FC236}">
                <a16:creationId xmlns:a16="http://schemas.microsoft.com/office/drawing/2014/main" id="{92CC5C79-87DB-42AB-BF39-191A23239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7067550"/>
            <a:ext cx="1219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88">
                <a:solidFill>
                  <a:srgbClr val="7C8793"/>
                </a:solidFill>
              </a:defRPr>
            </a:pPr>
            <a:r>
              <a:rPr sz="1088">
                <a:solidFill>
                  <a:srgbClr val="7C8793"/>
                </a:solidFill>
              </a:rPr>
              <a:t>验收重点：功能必须形成真实状态变化，并具备确认、失败恢复与可追溯证据。</a:t>
            </a:r>
          </a:p>
        </p:txBody>
      </p:sp>
    </p:spTree>
    <p:extLst>
      <p:ext uri="{BB962C8B-B14F-4D97-AF65-F5344CB8AC3E}">
        <p14:creationId xmlns:p14="http://schemas.microsoft.com/office/powerpoint/2010/main" val="54090485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67402456b54c3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urface-04">
            <a:extLst xmlns:a="http://schemas.openxmlformats.org/drawingml/2006/main">
              <a:ext uri="{FF2B5EF4-FFF2-40B4-BE49-F238E27FC236}">
                <a16:creationId xmlns:a16="http://schemas.microsoft.com/office/drawing/2014/main" id="{8894C269-D712-4FDE-B407-E15990AB8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571625"/>
            <a:ext cx="13182600" cy="590550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no-04">
            <a:extLst xmlns:a="http://schemas.openxmlformats.org/drawingml/2006/main">
              <a:ext uri="{FF2B5EF4-FFF2-40B4-BE49-F238E27FC236}">
                <a16:creationId xmlns:a16="http://schemas.microsoft.com/office/drawing/2014/main" id="{00606930-407C-4F51-9176-309AC4E15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809750"/>
            <a:ext cx="704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4" name="title-04">
            <a:extLst xmlns:a="http://schemas.openxmlformats.org/drawingml/2006/main">
              <a:ext uri="{FF2B5EF4-FFF2-40B4-BE49-F238E27FC236}">
                <a16:creationId xmlns:a16="http://schemas.microsoft.com/office/drawing/2014/main" id="{41282807-973C-4437-8B3C-7CB17952A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724025"/>
            <a:ext cx="1104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02A35"/>
                </a:solidFill>
              </a:defRPr>
            </a:pPr>
            <a:r>
              <a:rPr sz="2550" b="1">
                <a:solidFill>
                  <a:srgbClr val="202A35"/>
                </a:solidFill>
              </a:rPr>
              <a:t>补给能力要从“给建议”推进到“执行后会调整”</a:t>
            </a:r>
          </a:p>
        </p:txBody>
      </p:sp>
      <p:sp>
        <p:nvSpPr>
          <p:cNvPr id="5" name="kicker-04">
            <a:extLst xmlns:a="http://schemas.openxmlformats.org/drawingml/2006/main">
              <a:ext uri="{FF2B5EF4-FFF2-40B4-BE49-F238E27FC236}">
                <a16:creationId xmlns:a16="http://schemas.microsoft.com/office/drawing/2014/main" id="{11F833A3-43AC-4A6C-A020-F62073496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479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07–10  ·  补给执行</a:t>
            </a:r>
          </a:p>
        </p:txBody>
      </p:sp>
      <p:sp>
        <p:nvSpPr>
          <p:cNvPr id="6" name="accent-04">
            <a:extLst xmlns:a="http://schemas.openxmlformats.org/drawingml/2006/main">
              <a:ext uri="{FF2B5EF4-FFF2-40B4-BE49-F238E27FC236}">
                <a16:creationId xmlns:a16="http://schemas.microsoft.com/office/drawing/2014/main" id="{3344284E-81D4-4273-A717-FB5EAEFE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-name-04">
            <a:extLst xmlns:a="http://schemas.openxmlformats.org/drawingml/2006/main">
              <a:ext uri="{FF2B5EF4-FFF2-40B4-BE49-F238E27FC236}">
                <a16:creationId xmlns:a16="http://schemas.microsoft.com/office/drawing/2014/main" id="{1E4FD51C-AC4F-434B-A2D9-98AED9388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24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4">
            <a:extLst xmlns:a="http://schemas.openxmlformats.org/drawingml/2006/main">
              <a:ext uri="{FF2B5EF4-FFF2-40B4-BE49-F238E27FC236}">
                <a16:creationId xmlns:a16="http://schemas.microsoft.com/office/drawing/2014/main" id="{6D26BBFB-6BFA-42EF-8922-06A757F93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4">
            <a:extLst xmlns:a="http://schemas.openxmlformats.org/drawingml/2006/main">
              <a:ext uri="{FF2B5EF4-FFF2-40B4-BE49-F238E27FC236}">
                <a16:creationId xmlns:a16="http://schemas.microsoft.com/office/drawing/2014/main" id="{16D45BDA-55A1-4430-A1F4-3E144341C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724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4">
            <a:extLst xmlns:a="http://schemas.openxmlformats.org/drawingml/2006/main">
              <a:ext uri="{FF2B5EF4-FFF2-40B4-BE49-F238E27FC236}">
                <a16:creationId xmlns:a16="http://schemas.microsoft.com/office/drawing/2014/main" id="{9839C4B7-3FBA-4EFD-ADFC-2650B48E3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7241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4">
            <a:extLst xmlns:a="http://schemas.openxmlformats.org/drawingml/2006/main">
              <a:ext uri="{FF2B5EF4-FFF2-40B4-BE49-F238E27FC236}">
                <a16:creationId xmlns:a16="http://schemas.microsoft.com/office/drawing/2014/main" id="{3F759913-ACAB-4731-B96F-92DA083A9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724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4-07">
            <a:extLst xmlns:a="http://schemas.openxmlformats.org/drawingml/2006/main">
              <a:ext uri="{FF2B5EF4-FFF2-40B4-BE49-F238E27FC236}">
                <a16:creationId xmlns:a16="http://schemas.microsoft.com/office/drawing/2014/main" id="{A1711CD6-7D7A-4107-AF5A-986EA5EBD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90850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07</a:t>
            </a:r>
          </a:p>
        </p:txBody>
      </p:sp>
      <p:sp>
        <p:nvSpPr>
          <p:cNvPr id="13" name="name-04-07">
            <a:extLst xmlns:a="http://schemas.openxmlformats.org/drawingml/2006/main">
              <a:ext uri="{FF2B5EF4-FFF2-40B4-BE49-F238E27FC236}">
                <a16:creationId xmlns:a16="http://schemas.microsoft.com/office/drawing/2014/main" id="{1A4E6E10-AD35-4F98-94DC-2FBA7EFBE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943225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单次训练补给计划</a:t>
            </a:r>
          </a:p>
        </p:txBody>
      </p:sp>
      <p:sp>
        <p:nvSpPr>
          <p:cNvPr id="14" name="must-04-07">
            <a:extLst xmlns:a="http://schemas.openxmlformats.org/drawingml/2006/main">
              <a:ext uri="{FF2B5EF4-FFF2-40B4-BE49-F238E27FC236}">
                <a16:creationId xmlns:a16="http://schemas.microsoft.com/office/drawing/2014/main" id="{BC05CB1F-F170-4E87-B3E7-E5627F9F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33700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为长距离、比赛、高温、高强度或 ≥90 分钟训练生成前／中／后碳水、液体、钠与时间安排。</a:t>
            </a:r>
          </a:p>
        </p:txBody>
      </p:sp>
      <p:sp>
        <p:nvSpPr>
          <p:cNvPr id="15" name="current-04-07">
            <a:extLst xmlns:a="http://schemas.openxmlformats.org/drawingml/2006/main">
              <a:ext uri="{FF2B5EF4-FFF2-40B4-BE49-F238E27FC236}">
                <a16:creationId xmlns:a16="http://schemas.microsoft.com/office/drawing/2014/main" id="{98961EC4-DA5C-4CFD-B084-E6B76399F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933700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仅有营养原则／问答，需新增结构化对象。</a:t>
            </a:r>
          </a:p>
        </p:txBody>
      </p:sp>
      <p:sp>
        <p:nvSpPr>
          <p:cNvPr id="16" name="inspire-04-07">
            <a:extLst xmlns:a="http://schemas.openxmlformats.org/drawingml/2006/main">
              <a:ext uri="{FF2B5EF4-FFF2-40B4-BE49-F238E27FC236}">
                <a16:creationId xmlns:a16="http://schemas.microsoft.com/office/drawing/2014/main" id="{B9A751F5-FD50-457C-AB66-7715858EF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933700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Saturday 少输入直接输出；MAVR 训练驱动营养。</a:t>
            </a:r>
          </a:p>
        </p:txBody>
      </p:sp>
      <p:sp>
        <p:nvSpPr>
          <p:cNvPr id="17" name="accept-04-07">
            <a:extLst xmlns:a="http://schemas.openxmlformats.org/drawingml/2006/main">
              <a:ext uri="{FF2B5EF4-FFF2-40B4-BE49-F238E27FC236}">
                <a16:creationId xmlns:a16="http://schemas.microsoft.com/office/drawing/2014/main" id="{CF73B45F-258A-4312-9D1B-49E6123C0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933700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回答吃什么、多少、何时、带多少，并显示依据、参数、安全提示和置信度。</a:t>
            </a:r>
          </a:p>
        </p:txBody>
      </p:sp>
      <p:sp>
        <p:nvSpPr>
          <p:cNvPr id="18" name="rule-04-1">
            <a:extLst xmlns:a="http://schemas.openxmlformats.org/drawingml/2006/main">
              <a:ext uri="{FF2B5EF4-FFF2-40B4-BE49-F238E27FC236}">
                <a16:creationId xmlns:a16="http://schemas.microsoft.com/office/drawing/2014/main" id="{ED43EDCB-702F-4A86-8268-7D5D72192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900488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id-04-08">
            <a:extLst xmlns:a="http://schemas.openxmlformats.org/drawingml/2006/main">
              <a:ext uri="{FF2B5EF4-FFF2-40B4-BE49-F238E27FC236}">
                <a16:creationId xmlns:a16="http://schemas.microsoft.com/office/drawing/2014/main" id="{2690D875-6AC6-4AA5-94CE-AB47A06B1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14788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08</a:t>
            </a:r>
          </a:p>
        </p:txBody>
      </p:sp>
      <p:sp>
        <p:nvSpPr>
          <p:cNvPr id="20" name="name-04-08">
            <a:extLst xmlns:a="http://schemas.openxmlformats.org/drawingml/2006/main">
              <a:ext uri="{FF2B5EF4-FFF2-40B4-BE49-F238E27FC236}">
                <a16:creationId xmlns:a16="http://schemas.microsoft.com/office/drawing/2014/main" id="{6A8501C4-9A03-4900-B096-7B66581FD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967163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补给品与装包清单</a:t>
            </a:r>
          </a:p>
        </p:txBody>
      </p:sp>
      <p:sp>
        <p:nvSpPr>
          <p:cNvPr id="21" name="must-04-08">
            <a:extLst xmlns:a="http://schemas.openxmlformats.org/drawingml/2006/main">
              <a:ext uri="{FF2B5EF4-FFF2-40B4-BE49-F238E27FC236}">
                <a16:creationId xmlns:a16="http://schemas.microsoft.com/office/drawing/2014/main" id="{872F9294-76F5-402C-8B82-B9710836C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957638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把克数转换为水量、胶／饮料／食品数量；支持本土产品、自定义补给品和替代方案。</a:t>
            </a:r>
          </a:p>
        </p:txBody>
      </p:sp>
      <p:sp>
        <p:nvSpPr>
          <p:cNvPr id="22" name="current-04-08">
            <a:extLst xmlns:a="http://schemas.openxmlformats.org/drawingml/2006/main">
              <a:ext uri="{FF2B5EF4-FFF2-40B4-BE49-F238E27FC236}">
                <a16:creationId xmlns:a16="http://schemas.microsoft.com/office/drawing/2014/main" id="{5E8F99B1-424F-4E30-9393-45ABCC83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3957638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当前缺失。</a:t>
            </a:r>
          </a:p>
        </p:txBody>
      </p:sp>
      <p:sp>
        <p:nvSpPr>
          <p:cNvPr id="23" name="inspire-04-08">
            <a:extLst xmlns:a="http://schemas.openxmlformats.org/drawingml/2006/main">
              <a:ext uri="{FF2B5EF4-FFF2-40B4-BE49-F238E27FC236}">
                <a16:creationId xmlns:a16="http://schemas.microsoft.com/office/drawing/2014/main" id="{F353EEA3-336F-423A-8704-ECDD2B32C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957638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Saturday DIY；EatMyRide 自有产品计划。</a:t>
            </a:r>
          </a:p>
        </p:txBody>
      </p:sp>
      <p:sp>
        <p:nvSpPr>
          <p:cNvPr id="24" name="accept-04-08">
            <a:extLst xmlns:a="http://schemas.openxmlformats.org/drawingml/2006/main">
              <a:ext uri="{FF2B5EF4-FFF2-40B4-BE49-F238E27FC236}">
                <a16:creationId xmlns:a16="http://schemas.microsoft.com/office/drawing/2014/main" id="{5C986674-F19C-4441-B689-48A5A3D3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3957638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出门前可勾选装包；无法准确命中时只给品类与标签原则，不编造品牌。</a:t>
            </a:r>
          </a:p>
        </p:txBody>
      </p:sp>
      <p:sp>
        <p:nvSpPr>
          <p:cNvPr id="25" name="rule-04-2">
            <a:extLst xmlns:a="http://schemas.openxmlformats.org/drawingml/2006/main">
              <a:ext uri="{FF2B5EF4-FFF2-40B4-BE49-F238E27FC236}">
                <a16:creationId xmlns:a16="http://schemas.microsoft.com/office/drawing/2014/main" id="{D11F5D32-68DD-45BC-AEBF-821C0420F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92442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id-04-09">
            <a:extLst xmlns:a="http://schemas.openxmlformats.org/drawingml/2006/main">
              <a:ext uri="{FF2B5EF4-FFF2-40B4-BE49-F238E27FC236}">
                <a16:creationId xmlns:a16="http://schemas.microsoft.com/office/drawing/2014/main" id="{B39799C3-154E-41A7-8754-D77203578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038725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09</a:t>
            </a:r>
          </a:p>
        </p:txBody>
      </p:sp>
      <p:sp>
        <p:nvSpPr>
          <p:cNvPr id="27" name="name-04-09">
            <a:extLst xmlns:a="http://schemas.openxmlformats.org/drawingml/2006/main">
              <a:ext uri="{FF2B5EF4-FFF2-40B4-BE49-F238E27FC236}">
                <a16:creationId xmlns:a16="http://schemas.microsoft.com/office/drawing/2014/main" id="{1531BE82-95B0-4449-8FAE-0DF5F52B5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991100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跑中提醒与实际摄入</a:t>
            </a:r>
          </a:p>
        </p:txBody>
      </p:sp>
      <p:sp>
        <p:nvSpPr>
          <p:cNvPr id="28" name="must-04-09">
            <a:extLst xmlns:a="http://schemas.openxmlformats.org/drawingml/2006/main">
              <a:ext uri="{FF2B5EF4-FFF2-40B4-BE49-F238E27FC236}">
                <a16:creationId xmlns:a16="http://schemas.microsoft.com/office/drawing/2014/main" id="{9AA8BEEA-B018-4DF4-948A-D2E01C2BA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981575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手机／小程序按计划时间点提醒；训练后快速确认实际吃喝与偏差原因。</a:t>
            </a:r>
          </a:p>
        </p:txBody>
      </p:sp>
      <p:sp>
        <p:nvSpPr>
          <p:cNvPr id="29" name="current-04-09">
            <a:extLst xmlns:a="http://schemas.openxmlformats.org/drawingml/2006/main">
              <a:ext uri="{FF2B5EF4-FFF2-40B4-BE49-F238E27FC236}">
                <a16:creationId xmlns:a16="http://schemas.microsoft.com/office/drawing/2014/main" id="{55D0E31F-FE4B-4A82-9A8C-36D33E106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981575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当前缺失；已有训练状态更新入口。</a:t>
            </a:r>
          </a:p>
        </p:txBody>
      </p:sp>
      <p:sp>
        <p:nvSpPr>
          <p:cNvPr id="30" name="inspire-04-09">
            <a:extLst xmlns:a="http://schemas.openxmlformats.org/drawingml/2006/main">
              <a:ext uri="{FF2B5EF4-FFF2-40B4-BE49-F238E27FC236}">
                <a16:creationId xmlns:a16="http://schemas.microsoft.com/office/drawing/2014/main" id="{BC31447B-01C6-40C9-AE5B-9D13A88BF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981575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EatMyRide 设备提醒；咕咚语音陪跑。</a:t>
            </a:r>
          </a:p>
        </p:txBody>
      </p:sp>
      <p:sp>
        <p:nvSpPr>
          <p:cNvPr id="31" name="accept-04-09">
            <a:extLst xmlns:a="http://schemas.openxmlformats.org/drawingml/2006/main">
              <a:ext uri="{FF2B5EF4-FFF2-40B4-BE49-F238E27FC236}">
                <a16:creationId xmlns:a16="http://schemas.microsoft.com/office/drawing/2014/main" id="{C5705424-96CA-422A-8DB7-7BBBC6AA8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4981575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离线或无权限有降级；训练后 60 秒内完成摄入确认。</a:t>
            </a:r>
          </a:p>
        </p:txBody>
      </p:sp>
      <p:sp>
        <p:nvSpPr>
          <p:cNvPr id="32" name="rule-04-3">
            <a:extLst xmlns:a="http://schemas.openxmlformats.org/drawingml/2006/main">
              <a:ext uri="{FF2B5EF4-FFF2-40B4-BE49-F238E27FC236}">
                <a16:creationId xmlns:a16="http://schemas.microsoft.com/office/drawing/2014/main" id="{9D95F460-5B80-48EA-87FD-E77A26CAF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948363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id-04-10">
            <a:extLst xmlns:a="http://schemas.openxmlformats.org/drawingml/2006/main">
              <a:ext uri="{FF2B5EF4-FFF2-40B4-BE49-F238E27FC236}">
                <a16:creationId xmlns:a16="http://schemas.microsoft.com/office/drawing/2014/main" id="{338F98A0-F5F9-4449-8539-ECB1D724F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062663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10</a:t>
            </a:r>
          </a:p>
        </p:txBody>
      </p:sp>
      <p:sp>
        <p:nvSpPr>
          <p:cNvPr id="34" name="name-04-10">
            <a:extLst xmlns:a="http://schemas.openxmlformats.org/drawingml/2006/main">
              <a:ext uri="{FF2B5EF4-FFF2-40B4-BE49-F238E27FC236}">
                <a16:creationId xmlns:a16="http://schemas.microsoft.com/office/drawing/2014/main" id="{04CD7DC4-430D-418A-95BA-A7437884E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6015038"/>
            <a:ext cx="1428750" cy="8905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胃肠反馈与下次调整</a:t>
            </a:r>
          </a:p>
        </p:txBody>
      </p:sp>
      <p:sp>
        <p:nvSpPr>
          <p:cNvPr id="35" name="must-04-10">
            <a:extLst xmlns:a="http://schemas.openxmlformats.org/drawingml/2006/main">
              <a:ext uri="{FF2B5EF4-FFF2-40B4-BE49-F238E27FC236}">
                <a16:creationId xmlns:a16="http://schemas.microsoft.com/office/drawing/2014/main" id="{990B3883-805A-4EAA-AC4C-B0024D4C5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6005513"/>
            <a:ext cx="3905250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40">
                <a:solidFill>
                  <a:srgbClr val="35424D"/>
                </a:solidFill>
              </a:defRPr>
            </a:pPr>
            <a:r>
              <a:rPr sz="1140">
                <a:solidFill>
                  <a:srgbClr val="35424D"/>
                </a:solidFill>
              </a:rPr>
              <a:t>记录恶心、胀气、腹痛、口渴等最小反馈，结合负荷、天气及实际摄入生成调整。</a:t>
            </a:r>
          </a:p>
        </p:txBody>
      </p:sp>
      <p:sp>
        <p:nvSpPr>
          <p:cNvPr id="36" name="current-04-10">
            <a:extLst xmlns:a="http://schemas.openxmlformats.org/drawingml/2006/main">
              <a:ext uri="{FF2B5EF4-FFF2-40B4-BE49-F238E27FC236}">
                <a16:creationId xmlns:a16="http://schemas.microsoft.com/office/drawing/2014/main" id="{1487B462-C319-41AE-82FA-226D52254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6005513"/>
            <a:ext cx="19526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训练反馈可扩展，尚无补给反馈模型。</a:t>
            </a:r>
          </a:p>
        </p:txBody>
      </p:sp>
      <p:sp>
        <p:nvSpPr>
          <p:cNvPr id="37" name="inspire-04-10">
            <a:extLst xmlns:a="http://schemas.openxmlformats.org/drawingml/2006/main">
              <a:ext uri="{FF2B5EF4-FFF2-40B4-BE49-F238E27FC236}">
                <a16:creationId xmlns:a16="http://schemas.microsoft.com/office/drawing/2014/main" id="{0CAC48AB-146F-46F1-A628-3A5396513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6005513"/>
            <a:ext cx="17621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95">
                <a:solidFill>
                  <a:srgbClr val="53606C"/>
                </a:solidFill>
              </a:defRPr>
            </a:pPr>
            <a:r>
              <a:rPr sz="1095">
                <a:solidFill>
                  <a:srgbClr val="53606C"/>
                </a:solidFill>
              </a:rPr>
              <a:t>MAVR 动态调整；Saturday 个体化。</a:t>
            </a:r>
          </a:p>
        </p:txBody>
      </p:sp>
      <p:sp>
        <p:nvSpPr>
          <p:cNvPr id="38" name="accept-04-10">
            <a:extLst xmlns:a="http://schemas.openxmlformats.org/drawingml/2006/main">
              <a:ext uri="{FF2B5EF4-FFF2-40B4-BE49-F238E27FC236}">
                <a16:creationId xmlns:a16="http://schemas.microsoft.com/office/drawing/2014/main" id="{20796999-0F3A-4607-8D4A-E4074BDF3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6005513"/>
            <a:ext cx="2105025" cy="909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10" b="1">
                <a:solidFill>
                  <a:srgbClr val="3B4853"/>
                </a:solidFill>
              </a:defRPr>
            </a:pPr>
            <a:r>
              <a:rPr sz="1110" b="1">
                <a:solidFill>
                  <a:srgbClr val="3B4853"/>
                </a:solidFill>
              </a:rPr>
              <a:t>下次同类训练可引用结果；调整有原因、幅度限制与安全边界。</a:t>
            </a:r>
          </a:p>
        </p:txBody>
      </p:sp>
      <p:sp>
        <p:nvSpPr>
          <p:cNvPr id="39" name="footer-04">
            <a:extLst xmlns:a="http://schemas.openxmlformats.org/drawingml/2006/main">
              <a:ext uri="{FF2B5EF4-FFF2-40B4-BE49-F238E27FC236}">
                <a16:creationId xmlns:a16="http://schemas.microsoft.com/office/drawing/2014/main" id="{95CA272B-B48C-42A5-A621-311B6C882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7067550"/>
            <a:ext cx="1219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88">
                <a:solidFill>
                  <a:srgbClr val="7C8793"/>
                </a:solidFill>
              </a:defRPr>
            </a:pPr>
            <a:r>
              <a:rPr sz="1088">
                <a:solidFill>
                  <a:srgbClr val="7C8793"/>
                </a:solidFill>
              </a:rPr>
              <a:t>验收重点：功能必须形成真实状态变化，并具备确认、失败恢复与可追溯证据。</a:t>
            </a:r>
          </a:p>
        </p:txBody>
      </p:sp>
    </p:spTree>
    <p:extLst>
      <p:ext uri="{BB962C8B-B14F-4D97-AF65-F5344CB8AC3E}">
        <p14:creationId xmlns:p14="http://schemas.microsoft.com/office/powerpoint/2010/main" val="96209812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c25dd2872c4a8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urface-05">
            <a:extLst xmlns:a="http://schemas.openxmlformats.org/drawingml/2006/main">
              <a:ext uri="{FF2B5EF4-FFF2-40B4-BE49-F238E27FC236}">
                <a16:creationId xmlns:a16="http://schemas.microsoft.com/office/drawing/2014/main" id="{E2571C3B-BDDC-4B1D-A7C9-DA242C33D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571625"/>
            <a:ext cx="13182600" cy="590550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no-05">
            <a:extLst xmlns:a="http://schemas.openxmlformats.org/drawingml/2006/main">
              <a:ext uri="{FF2B5EF4-FFF2-40B4-BE49-F238E27FC236}">
                <a16:creationId xmlns:a16="http://schemas.microsoft.com/office/drawing/2014/main" id="{F377035D-5845-427F-9BAD-445002A54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809750"/>
            <a:ext cx="704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4" name="title-05">
            <a:extLst xmlns:a="http://schemas.openxmlformats.org/drawingml/2006/main">
              <a:ext uri="{FF2B5EF4-FFF2-40B4-BE49-F238E27FC236}">
                <a16:creationId xmlns:a16="http://schemas.microsoft.com/office/drawing/2014/main" id="{A9484F10-618A-4C18-9F1D-AECAA172F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724025"/>
            <a:ext cx="1104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02A35"/>
                </a:solidFill>
              </a:defRPr>
            </a:pPr>
            <a:r>
              <a:rPr sz="2550" b="1">
                <a:solidFill>
                  <a:srgbClr val="202A35"/>
                </a:solidFill>
              </a:rPr>
              <a:t>知识问答、运营管理和监控共同守住产品可信度</a:t>
            </a:r>
          </a:p>
        </p:txBody>
      </p:sp>
      <p:sp>
        <p:nvSpPr>
          <p:cNvPr id="5" name="kicker-05">
            <a:extLst xmlns:a="http://schemas.openxmlformats.org/drawingml/2006/main">
              <a:ext uri="{FF2B5EF4-FFF2-40B4-BE49-F238E27FC236}">
                <a16:creationId xmlns:a16="http://schemas.microsoft.com/office/drawing/2014/main" id="{F171DD36-5C7F-4BF5-AB78-B4CD2C8F8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479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11–13  ·  信任与运营</a:t>
            </a:r>
          </a:p>
        </p:txBody>
      </p:sp>
      <p:sp>
        <p:nvSpPr>
          <p:cNvPr id="6" name="accent-05">
            <a:extLst xmlns:a="http://schemas.openxmlformats.org/drawingml/2006/main">
              <a:ext uri="{FF2B5EF4-FFF2-40B4-BE49-F238E27FC236}">
                <a16:creationId xmlns:a16="http://schemas.microsoft.com/office/drawing/2014/main" id="{591549C9-CCE6-4F66-8FF9-012744615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-name-05">
            <a:extLst xmlns:a="http://schemas.openxmlformats.org/drawingml/2006/main">
              <a:ext uri="{FF2B5EF4-FFF2-40B4-BE49-F238E27FC236}">
                <a16:creationId xmlns:a16="http://schemas.microsoft.com/office/drawing/2014/main" id="{DE365A9B-9E4A-4382-BBCE-5157973E7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24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5">
            <a:extLst xmlns:a="http://schemas.openxmlformats.org/drawingml/2006/main">
              <a:ext uri="{FF2B5EF4-FFF2-40B4-BE49-F238E27FC236}">
                <a16:creationId xmlns:a16="http://schemas.microsoft.com/office/drawing/2014/main" id="{4A7389E0-C8AF-45C9-8C7A-3BB15922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5">
            <a:extLst xmlns:a="http://schemas.openxmlformats.org/drawingml/2006/main">
              <a:ext uri="{FF2B5EF4-FFF2-40B4-BE49-F238E27FC236}">
                <a16:creationId xmlns:a16="http://schemas.microsoft.com/office/drawing/2014/main" id="{DFB72725-20B5-42B7-B029-947D53767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724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5">
            <a:extLst xmlns:a="http://schemas.openxmlformats.org/drawingml/2006/main">
              <a:ext uri="{FF2B5EF4-FFF2-40B4-BE49-F238E27FC236}">
                <a16:creationId xmlns:a16="http://schemas.microsoft.com/office/drawing/2014/main" id="{A86E6504-3DD1-4DA4-A857-8F79D1E0C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7241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5">
            <a:extLst xmlns:a="http://schemas.openxmlformats.org/drawingml/2006/main">
              <a:ext uri="{FF2B5EF4-FFF2-40B4-BE49-F238E27FC236}">
                <a16:creationId xmlns:a16="http://schemas.microsoft.com/office/drawing/2014/main" id="{C561B449-58B1-4FAD-83FA-EBD2E85BD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724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7884"/>
                </a:solidFill>
              </a:defRPr>
            </a:pPr>
            <a:r>
              <a:rPr sz="105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5-11">
            <a:extLst xmlns:a="http://schemas.openxmlformats.org/drawingml/2006/main">
              <a:ext uri="{FF2B5EF4-FFF2-40B4-BE49-F238E27FC236}">
                <a16:creationId xmlns:a16="http://schemas.microsoft.com/office/drawing/2014/main" id="{3F1A93EE-FAD0-4D56-BA15-EF428E489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90850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11</a:t>
            </a:r>
          </a:p>
        </p:txBody>
      </p:sp>
      <p:sp>
        <p:nvSpPr>
          <p:cNvPr id="13" name="name-05-11">
            <a:extLst xmlns:a="http://schemas.openxmlformats.org/drawingml/2006/main">
              <a:ext uri="{FF2B5EF4-FFF2-40B4-BE49-F238E27FC236}">
                <a16:creationId xmlns:a16="http://schemas.microsoft.com/office/drawing/2014/main" id="{BC125BB6-758D-4646-9C4F-F14C21199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943225"/>
            <a:ext cx="1428750" cy="1231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跑步／营养知识问答</a:t>
            </a:r>
          </a:p>
        </p:txBody>
      </p:sp>
      <p:sp>
        <p:nvSpPr>
          <p:cNvPr id="14" name="must-05-11">
            <a:extLst xmlns:a="http://schemas.openxmlformats.org/drawingml/2006/main">
              <a:ext uri="{FF2B5EF4-FFF2-40B4-BE49-F238E27FC236}">
                <a16:creationId xmlns:a16="http://schemas.microsoft.com/office/drawing/2014/main" id="{22E3F29F-F814-4642-939F-6EC471FE3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33700"/>
            <a:ext cx="3905250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0">
                <a:solidFill>
                  <a:srgbClr val="35424D"/>
                </a:solidFill>
              </a:defRPr>
            </a:pPr>
            <a:r>
              <a:rPr sz="1230">
                <a:solidFill>
                  <a:srgbClr val="35424D"/>
                </a:solidFill>
              </a:rPr>
              <a:t>按领域路由并支持追问；默认不写入计划或记录，涉及修改必须二次确认。</a:t>
            </a:r>
          </a:p>
        </p:txBody>
      </p:sp>
      <p:sp>
        <p:nvSpPr>
          <p:cNvPr id="15" name="current-05-11">
            <a:extLst xmlns:a="http://schemas.openxmlformats.org/drawingml/2006/main">
              <a:ext uri="{FF2B5EF4-FFF2-40B4-BE49-F238E27FC236}">
                <a16:creationId xmlns:a16="http://schemas.microsoft.com/office/drawing/2014/main" id="{65672956-0367-40F9-AE0C-37E803AA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933700"/>
            <a:ext cx="19526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已验证连续追问且不写入业务数据。</a:t>
            </a:r>
          </a:p>
        </p:txBody>
      </p:sp>
      <p:sp>
        <p:nvSpPr>
          <p:cNvPr id="16" name="inspire-05-11">
            <a:extLst xmlns:a="http://schemas.openxmlformats.org/drawingml/2006/main">
              <a:ext uri="{FF2B5EF4-FFF2-40B4-BE49-F238E27FC236}">
                <a16:creationId xmlns:a16="http://schemas.microsoft.com/office/drawing/2014/main" id="{B3C77EC2-CEE7-49B7-89BC-03B740047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933700"/>
            <a:ext cx="17621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MyFitnessPal 记录入口；MAVR 上下文 AI。</a:t>
            </a:r>
          </a:p>
        </p:txBody>
      </p:sp>
      <p:sp>
        <p:nvSpPr>
          <p:cNvPr id="17" name="accept-05-11">
            <a:extLst xmlns:a="http://schemas.openxmlformats.org/drawingml/2006/main">
              <a:ext uri="{FF2B5EF4-FFF2-40B4-BE49-F238E27FC236}">
                <a16:creationId xmlns:a16="http://schemas.microsoft.com/office/drawing/2014/main" id="{1A94AD2D-B79A-42B9-9ACD-2E1E69FCA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2933700"/>
            <a:ext cx="21050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B4853"/>
                </a:solidFill>
              </a:defRPr>
            </a:pPr>
            <a:r>
              <a:rPr sz="1200" b="1">
                <a:solidFill>
                  <a:srgbClr val="3B4853"/>
                </a:solidFill>
              </a:rPr>
              <a:t>区分事实、建议和不确定性；敏感健康问题触发停止建议与专业咨询提示。</a:t>
            </a:r>
          </a:p>
        </p:txBody>
      </p:sp>
      <p:sp>
        <p:nvSpPr>
          <p:cNvPr id="18" name="rule-05-1">
            <a:extLst xmlns:a="http://schemas.openxmlformats.org/drawingml/2006/main">
              <a:ext uri="{FF2B5EF4-FFF2-40B4-BE49-F238E27FC236}">
                <a16:creationId xmlns:a16="http://schemas.microsoft.com/office/drawing/2014/main" id="{D9550CBC-1015-4FE1-8933-3E3EAEC24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241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id-05-12">
            <a:extLst xmlns:a="http://schemas.openxmlformats.org/drawingml/2006/main">
              <a:ext uri="{FF2B5EF4-FFF2-40B4-BE49-F238E27FC236}">
                <a16:creationId xmlns:a16="http://schemas.microsoft.com/office/drawing/2014/main" id="{23EF0950-E4E8-4150-A44F-CFC41C5AC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356100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12</a:t>
            </a:r>
          </a:p>
        </p:txBody>
      </p:sp>
      <p:sp>
        <p:nvSpPr>
          <p:cNvPr id="20" name="name-05-12">
            <a:extLst xmlns:a="http://schemas.openxmlformats.org/drawingml/2006/main">
              <a:ext uri="{FF2B5EF4-FFF2-40B4-BE49-F238E27FC236}">
                <a16:creationId xmlns:a16="http://schemas.microsoft.com/office/drawing/2014/main" id="{1A10C2B0-8C41-4C0A-95AE-3ED2EF20C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308475"/>
            <a:ext cx="1428750" cy="1231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PC 运营管理端</a:t>
            </a:r>
          </a:p>
        </p:txBody>
      </p:sp>
      <p:sp>
        <p:nvSpPr>
          <p:cNvPr id="21" name="must-05-12">
            <a:extLst xmlns:a="http://schemas.openxmlformats.org/drawingml/2006/main">
              <a:ext uri="{FF2B5EF4-FFF2-40B4-BE49-F238E27FC236}">
                <a16:creationId xmlns:a16="http://schemas.microsoft.com/office/drawing/2014/main" id="{FB33F760-E949-41AA-B098-FC8FC6B07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298950"/>
            <a:ext cx="3905250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0">
                <a:solidFill>
                  <a:srgbClr val="35424D"/>
                </a:solidFill>
              </a:defRPr>
            </a:pPr>
            <a:r>
              <a:rPr sz="1230">
                <a:solidFill>
                  <a:srgbClr val="35424D"/>
                </a:solidFill>
              </a:rPr>
              <a:t>查看用户、任务和计划／记录／反馈／分析链路，以及失败任务、风险、知识版本和人工处理状态。</a:t>
            </a:r>
          </a:p>
        </p:txBody>
      </p:sp>
      <p:sp>
        <p:nvSpPr>
          <p:cNvPr id="22" name="current-05-12">
            <a:extLst xmlns:a="http://schemas.openxmlformats.org/drawingml/2006/main">
              <a:ext uri="{FF2B5EF4-FFF2-40B4-BE49-F238E27FC236}">
                <a16:creationId xmlns:a16="http://schemas.microsoft.com/office/drawing/2014/main" id="{AA029902-7D34-483E-A422-A1DAC0300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98950"/>
            <a:ext cx="19526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项目计划已有要求，尚无可验收产物。</a:t>
            </a:r>
          </a:p>
        </p:txBody>
      </p:sp>
      <p:sp>
        <p:nvSpPr>
          <p:cNvPr id="23" name="inspire-05-12">
            <a:extLst xmlns:a="http://schemas.openxmlformats.org/drawingml/2006/main">
              <a:ext uri="{FF2B5EF4-FFF2-40B4-BE49-F238E27FC236}">
                <a16:creationId xmlns:a16="http://schemas.microsoft.com/office/drawing/2014/main" id="{9560FA69-409B-4CBE-8E19-E9A083C65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298950"/>
            <a:ext cx="17621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专业工具的教练／运营协作。</a:t>
            </a:r>
          </a:p>
        </p:txBody>
      </p:sp>
      <p:sp>
        <p:nvSpPr>
          <p:cNvPr id="24" name="accept-05-12">
            <a:extLst xmlns:a="http://schemas.openxmlformats.org/drawingml/2006/main">
              <a:ext uri="{FF2B5EF4-FFF2-40B4-BE49-F238E27FC236}">
                <a16:creationId xmlns:a16="http://schemas.microsoft.com/office/drawing/2014/main" id="{335C24BF-6834-4016-ACFA-C87B54360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4298950"/>
            <a:ext cx="21050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B4853"/>
                </a:solidFill>
              </a:defRPr>
            </a:pPr>
            <a:r>
              <a:rPr sz="1200" b="1">
                <a:solidFill>
                  <a:srgbClr val="3B4853"/>
                </a:solidFill>
              </a:rPr>
              <a:t>能定位失败环节，并在不篡改用户数据的前提下标记、重试或升级处理。</a:t>
            </a:r>
          </a:p>
        </p:txBody>
      </p:sp>
      <p:sp>
        <p:nvSpPr>
          <p:cNvPr id="25" name="rule-05-2">
            <a:extLst xmlns:a="http://schemas.openxmlformats.org/drawingml/2006/main">
              <a:ext uri="{FF2B5EF4-FFF2-40B4-BE49-F238E27FC236}">
                <a16:creationId xmlns:a16="http://schemas.microsoft.com/office/drawing/2014/main" id="{B30F68BC-DF57-4CAC-9852-90E4A5611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60705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id-05-13">
            <a:extLst xmlns:a="http://schemas.openxmlformats.org/drawingml/2006/main">
              <a:ext uri="{FF2B5EF4-FFF2-40B4-BE49-F238E27FC236}">
                <a16:creationId xmlns:a16="http://schemas.microsoft.com/office/drawing/2014/main" id="{8D911EC4-5E6E-4664-9E75-DBB70BA0A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721350"/>
            <a:ext cx="457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4B22"/>
                </a:solidFill>
              </a:defRPr>
            </a:pPr>
            <a:r>
              <a:rPr sz="1425" b="1">
                <a:solidFill>
                  <a:srgbClr val="FF4B22"/>
                </a:solidFill>
              </a:rPr>
              <a:t>13</a:t>
            </a:r>
          </a:p>
        </p:txBody>
      </p:sp>
      <p:sp>
        <p:nvSpPr>
          <p:cNvPr id="27" name="name-05-13">
            <a:extLst xmlns:a="http://schemas.openxmlformats.org/drawingml/2006/main">
              <a:ext uri="{FF2B5EF4-FFF2-40B4-BE49-F238E27FC236}">
                <a16:creationId xmlns:a16="http://schemas.microsoft.com/office/drawing/2014/main" id="{BB068605-A448-46A9-AFFA-AF0E6F25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673725"/>
            <a:ext cx="1428750" cy="1231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5323E"/>
                </a:solidFill>
              </a:defRPr>
            </a:pPr>
            <a:r>
              <a:rPr sz="1350" b="1">
                <a:solidFill>
                  <a:srgbClr val="25323E"/>
                </a:solidFill>
              </a:rPr>
              <a:t>监控与反馈闭环</a:t>
            </a:r>
          </a:p>
        </p:txBody>
      </p:sp>
      <p:sp>
        <p:nvSpPr>
          <p:cNvPr id="28" name="must-05-13">
            <a:extLst xmlns:a="http://schemas.openxmlformats.org/drawingml/2006/main">
              <a:ext uri="{FF2B5EF4-FFF2-40B4-BE49-F238E27FC236}">
                <a16:creationId xmlns:a16="http://schemas.microsoft.com/office/drawing/2014/main" id="{29F97853-6FDE-4AF0-8CBD-D2326AF15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664200"/>
            <a:ext cx="3905250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0">
                <a:solidFill>
                  <a:srgbClr val="35424D"/>
                </a:solidFill>
              </a:defRPr>
            </a:pPr>
            <a:r>
              <a:rPr sz="1230">
                <a:solidFill>
                  <a:srgbClr val="35424D"/>
                </a:solidFill>
              </a:rPr>
              <a:t>埋点同步、保存、失败、拒答／风险触发和用户反馈；模型、工作流和知识版本可追溯。</a:t>
            </a:r>
          </a:p>
        </p:txBody>
      </p:sp>
      <p:sp>
        <p:nvSpPr>
          <p:cNvPr id="29" name="current-05-13">
            <a:extLst xmlns:a="http://schemas.openxmlformats.org/drawingml/2006/main">
              <a:ext uri="{FF2B5EF4-FFF2-40B4-BE49-F238E27FC236}">
                <a16:creationId xmlns:a16="http://schemas.microsoft.com/office/drawing/2014/main" id="{44A0727E-6365-4B19-8DC3-76343EDA2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5664200"/>
            <a:ext cx="19526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PRD 已提出监控；计划有 80／160／300–400 题测试。</a:t>
            </a:r>
          </a:p>
        </p:txBody>
      </p:sp>
      <p:sp>
        <p:nvSpPr>
          <p:cNvPr id="30" name="inspire-05-13">
            <a:extLst xmlns:a="http://schemas.openxmlformats.org/drawingml/2006/main">
              <a:ext uri="{FF2B5EF4-FFF2-40B4-BE49-F238E27FC236}">
                <a16:creationId xmlns:a16="http://schemas.microsoft.com/office/drawing/2014/main" id="{8151AAAE-8042-4A27-A8DC-4F50810EA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5664200"/>
            <a:ext cx="17621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85">
                <a:solidFill>
                  <a:srgbClr val="53606C"/>
                </a:solidFill>
              </a:defRPr>
            </a:pPr>
            <a:r>
              <a:rPr sz="1185">
                <a:solidFill>
                  <a:srgbClr val="53606C"/>
                </a:solidFill>
              </a:rPr>
              <a:t>MyFitnessPal 数据基础；专业 AI 评测闭环。</a:t>
            </a:r>
          </a:p>
        </p:txBody>
      </p:sp>
      <p:sp>
        <p:nvSpPr>
          <p:cNvPr id="31" name="accept-05-13">
            <a:extLst xmlns:a="http://schemas.openxmlformats.org/drawingml/2006/main">
              <a:ext uri="{FF2B5EF4-FFF2-40B4-BE49-F238E27FC236}">
                <a16:creationId xmlns:a16="http://schemas.microsoft.com/office/drawing/2014/main" id="{AC494861-3466-4428-98A4-C12644F28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2875" y="5664200"/>
            <a:ext cx="2105025" cy="1250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B4853"/>
                </a:solidFill>
              </a:defRPr>
            </a:pPr>
            <a:r>
              <a:rPr sz="1200" b="1">
                <a:solidFill>
                  <a:srgbClr val="3B4853"/>
                </a:solidFill>
              </a:rPr>
              <a:t>每次 AI 输出可关联版本；线上问题可复现、可回滚、可统计。</a:t>
            </a:r>
          </a:p>
        </p:txBody>
      </p:sp>
      <p:sp>
        <p:nvSpPr>
          <p:cNvPr id="32" name="footer-05">
            <a:extLst xmlns:a="http://schemas.openxmlformats.org/drawingml/2006/main">
              <a:ext uri="{FF2B5EF4-FFF2-40B4-BE49-F238E27FC236}">
                <a16:creationId xmlns:a16="http://schemas.microsoft.com/office/drawing/2014/main" id="{A8B5A3C7-E5A6-4415-8EDC-3A3ACD319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7067550"/>
            <a:ext cx="1219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88">
                <a:solidFill>
                  <a:srgbClr val="7C8793"/>
                </a:solidFill>
              </a:defRPr>
            </a:pPr>
            <a:r>
              <a:rPr sz="1088">
                <a:solidFill>
                  <a:srgbClr val="7C8793"/>
                </a:solidFill>
              </a:rPr>
              <a:t>验收重点：功能必须形成真实状态变化，并具备确认、失败恢复与可追溯证据。</a:t>
            </a:r>
          </a:p>
        </p:txBody>
      </p:sp>
    </p:spTree>
    <p:extLst>
      <p:ext uri="{BB962C8B-B14F-4D97-AF65-F5344CB8AC3E}">
        <p14:creationId xmlns:p14="http://schemas.microsoft.com/office/powerpoint/2010/main" val="107358906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2026-08-06T02:57:56.7620000Z</dcterms:created>
  <dcterms:modified xsi:type="dcterms:W3CDTF">2026-08-06T02:57:56.7620000Z</dcterms:modified>
</coreProperties>
</file>