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72" r:id="rId2"/>
    <p:sldId id="409" r:id="rId3"/>
    <p:sldId id="418" r:id="rId4"/>
    <p:sldId id="422" r:id="rId5"/>
    <p:sldId id="421" r:id="rId6"/>
    <p:sldId id="423" r:id="rId7"/>
    <p:sldId id="424" r:id="rId8"/>
    <p:sldId id="426" r:id="rId9"/>
    <p:sldId id="425" r:id="rId10"/>
    <p:sldId id="427" r:id="rId11"/>
    <p:sldId id="428" r:id="rId12"/>
    <p:sldId id="429" r:id="rId13"/>
    <p:sldId id="430" r:id="rId14"/>
    <p:sldId id="431" r:id="rId15"/>
    <p:sldId id="436" r:id="rId16"/>
    <p:sldId id="437" r:id="rId17"/>
    <p:sldId id="432" r:id="rId18"/>
    <p:sldId id="433" r:id="rId19"/>
    <p:sldId id="265" r:id="rId20"/>
    <p:sldId id="434" r:id="rId21"/>
    <p:sldId id="256" r:id="rId22"/>
    <p:sldId id="257" r:id="rId23"/>
    <p:sldId id="258" r:id="rId24"/>
    <p:sldId id="259" r:id="rId25"/>
    <p:sldId id="260" r:id="rId26"/>
    <p:sldId id="435" r:id="rId27"/>
    <p:sldId id="262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 userDrawn="1">
          <p15:clr>
            <a:srgbClr val="A4A3A4"/>
          </p15:clr>
        </p15:guide>
        <p15:guide id="2" pos="37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a Vida Villanueva" initials="MVV" lastIdx="1" clrIdx="0"/>
  <p:cmAuthor id="1" name="王 橹" initials="王" lastIdx="2" clrIdx="0"/>
  <p:cmAuthor id="3" name="84564" initials="8" lastIdx="1" clrIdx="2"/>
  <p:cmAuthor id="371623172" name="我是小魔" initials="我" lastIdx="1" clrIdx="0"/>
  <p:cmAuthor id="4" name="Administrator" initials="A" lastIdx="2" clrIdx="3"/>
  <p:cmAuthor id="5" name="作者" initials="A" lastIdx="0" clrIdx="2"/>
  <p:cmAuthor id="6" name="ming qiu" initials="m" lastIdx="17" clrIdx="1"/>
  <p:cmAuthor id="7" name="1206988966@qq.com" initials="1" lastIdx="1" clrIdx="2"/>
  <p:cmAuthor id="8" name="姜伟光" initials="姜" lastIdx="1" clrIdx="0"/>
  <p:cmAuthor id="11" name="JIANG" initials="J" lastIdx="1" clrIdx="10"/>
  <p:cmAuthor id="12" name="humanying" initials="h" lastIdx="1" clrIdx="11"/>
  <p:cmAuthor id="13" name="李梦雪" initials="李" lastIdx="21" clrIdx="12"/>
  <p:cmAuthor id="14" name="dajinger" initials="d" lastIdx="4" clrIdx="13"/>
  <p:cmAuthor id="16" name="song1qiao2zhen3@outlook.com" initials="s" lastIdx="0" clrIdx="15"/>
  <p:cmAuthor id="17" name="CPT-sunliqiang" initials="C" lastIdx="0" clrIdx="16"/>
  <p:cmAuthor id="76" name="office" initials="o" lastIdx="1" clrIdx="25"/>
  <p:cmAuthor id="18" name="宋洁然" initials="宋" lastIdx="0" clrIdx="17"/>
  <p:cmAuthor id="77" name="吴 佳兴" initials="吴" lastIdx="22" clrIdx="26"/>
  <p:cmAuthor id="19" name="fan rui" initials="" lastIdx="0" clrIdx="18"/>
  <p:cmAuthor id="20" name="69466" initials="6" lastIdx="0" clrIdx="19"/>
  <p:cmAuthor id="21" name="Lenovo" initials="L" lastIdx="0" clrIdx="2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4516"/>
    <a:srgbClr val="FFFFFF"/>
    <a:srgbClr val="D3B06D"/>
    <a:srgbClr val="FEFEFE"/>
    <a:srgbClr val="ECA93E"/>
    <a:srgbClr val="9D680D"/>
    <a:srgbClr val="D3900F"/>
    <a:srgbClr val="A45100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752" y="60"/>
      </p:cViewPr>
      <p:guideLst>
        <p:guide orient="horz" pos="1979"/>
        <p:guide pos="379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本地竞品分析报告：projects/running-ai-assistant/competitive-research/2026-08-05-nine-app-competitive-analysis.md（第四部分，访问于 2026-08-06）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本地竞品分析报告：projects/running-ai-assistant/competitive-research/2026-08-05-nine-app-competitive-analysis.md（5.5.2，访问于 2026-08-06）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本地竞品分析报告：projects/running-ai-assistant/competitive-research/2026-08-05-nine-app-competitive-analysis.md（5.5.2，访问于 2026-08-06）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本地竞品分析报告：projects/running-ai-assistant/competitive-research/2026-08-05-nine-app-competitive-analysis.md（5.5.2，访问于 2026-08-06）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本地竞品分析报告：projects/running-ai-assistant/competitive-research/2026-08-05-nine-app-competitive-analysis.md（5.5.2，访问于 2026-08-06）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本地竞品分析报告：projects/running-ai-assistant/competitive-research/2026-08-05-nine-app-competitive-analysis.md（5.5.2，访问于 2026-08-06）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899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2" name="图片 1" descr="画板 1 拷贝 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4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pic>
        <p:nvPicPr>
          <p:cNvPr id="2" name="图片 1" descr="画板 1 拷贝 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5" name="图片 4" descr="画板 1 拷贝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" y="0"/>
            <a:ext cx="12190024" cy="6858000"/>
          </a:xfrm>
          <a:prstGeom prst="rect">
            <a:avLst/>
          </a:prstGeom>
        </p:spPr>
      </p:pic>
      <p:pic>
        <p:nvPicPr>
          <p:cNvPr id="5" name="图形 4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91749" y="6334902"/>
            <a:ext cx="1876426" cy="211855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333759"/>
            <a:ext cx="74762" cy="4598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 userDrawn="1"/>
        </p:nvSpPr>
        <p:spPr>
          <a:xfrm>
            <a:off x="109268" y="6452559"/>
            <a:ext cx="1766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accent2">
                    <a:lumMod val="75000"/>
                  </a:schemeClr>
                </a:solidFill>
              </a:rPr>
              <a:t>Copyright@chinacpt</a:t>
            </a:r>
            <a:endParaRPr lang="zh-CN" altLang="en-U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18" b="-5283"/>
          <a:stretch>
            <a:fillRect/>
          </a:stretch>
        </p:blipFill>
        <p:spPr>
          <a:xfrm>
            <a:off x="10896272" y="282002"/>
            <a:ext cx="996680" cy="5921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无底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-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内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17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7" name="图片 6" descr="画板 1 拷贝 7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画板 1 拷贝 7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"/>
            <a:ext cx="12160250" cy="685736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417320" y="2628270"/>
            <a:ext cx="9501505" cy="1244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zh-CN" sz="6000" b="1" dirty="0">
                <a:solidFill>
                  <a:srgbClr val="D3B06D"/>
                </a:solidFill>
                <a:effectLst/>
                <a:latin typeface="+mj-ea"/>
                <a:ea typeface="+mj-ea"/>
                <a:sym typeface="+mn-ea"/>
              </a:rPr>
              <a:t>AI</a:t>
            </a:r>
            <a:r>
              <a:rPr lang="zh-CN" altLang="en-US" sz="6000" b="1" dirty="0">
                <a:solidFill>
                  <a:srgbClr val="D3B06D"/>
                </a:solidFill>
                <a:effectLst/>
                <a:latin typeface="+mj-ea"/>
                <a:ea typeface="+mj-ea"/>
                <a:sym typeface="+mn-ea"/>
              </a:rPr>
              <a:t>跑步助手竞品分析</a:t>
            </a:r>
            <a:endParaRPr lang="zh-CN" altLang="en-US" sz="4400" b="1" dirty="0">
              <a:solidFill>
                <a:srgbClr val="D3B06D"/>
              </a:solidFill>
              <a:effectLst/>
              <a:latin typeface="+mj-ea"/>
              <a:ea typeface="+mj-ea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跑步教练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55241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8" name="index-02">
            <a:extLst>
              <a:ext uri="{FF2B5EF4-FFF2-40B4-BE49-F238E27FC236}">
                <a16:creationId xmlns:a16="http://schemas.microsoft.com/office/drawing/2014/main" id="{605D1C3C-23BD-4628-8EAA-A5C03B48577E}"/>
              </a:ext>
            </a:extLst>
          </p:cNvPr>
          <p:cNvSpPr>
            <a:spLocks noGrp="1"/>
          </p:cNvSpPr>
          <p:nvPr/>
        </p:nvSpPr>
        <p:spPr>
          <a:xfrm>
            <a:off x="669977" y="1705211"/>
            <a:ext cx="585386" cy="4785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 dirty="0">
                <a:solidFill>
                  <a:srgbClr val="FF4B22"/>
                </a:solidFill>
              </a:rPr>
              <a:t>0</a:t>
            </a:r>
            <a:r>
              <a:rPr lang="en-US" sz="2250" b="1" dirty="0">
                <a:solidFill>
                  <a:srgbClr val="FF4B22"/>
                </a:solidFill>
              </a:rPr>
              <a:t>5</a:t>
            </a:r>
            <a:endParaRPr sz="2250" b="1" dirty="0">
              <a:solidFill>
                <a:srgbClr val="FF4B22"/>
              </a:solidFill>
            </a:endParaRPr>
          </a:p>
        </p:txBody>
      </p:sp>
      <p:sp>
        <p:nvSpPr>
          <p:cNvPr id="9" name="title-02">
            <a:extLst>
              <a:ext uri="{FF2B5EF4-FFF2-40B4-BE49-F238E27FC236}">
                <a16:creationId xmlns:a16="http://schemas.microsoft.com/office/drawing/2014/main" id="{653C1731-55FD-4377-A877-45B495894F1D}"/>
              </a:ext>
            </a:extLst>
          </p:cNvPr>
          <p:cNvSpPr>
            <a:spLocks noGrp="1"/>
          </p:cNvSpPr>
          <p:nvPr/>
        </p:nvSpPr>
        <p:spPr>
          <a:xfrm>
            <a:off x="1411741" y="1700362"/>
            <a:ext cx="4309096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lang="en-US" sz="2850" b="1" dirty="0" err="1">
                <a:solidFill>
                  <a:srgbClr val="202A35"/>
                </a:solidFill>
              </a:rPr>
              <a:t>P</a:t>
            </a:r>
            <a:r>
              <a:rPr lang="en-US" altLang="zh-CN" sz="2850" b="1" dirty="0" err="1">
                <a:solidFill>
                  <a:srgbClr val="202A35"/>
                </a:solidFill>
              </a:rPr>
              <a:t>aceMate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10" name="accent-02">
            <a:extLst>
              <a:ext uri="{FF2B5EF4-FFF2-40B4-BE49-F238E27FC236}">
                <a16:creationId xmlns:a16="http://schemas.microsoft.com/office/drawing/2014/main" id="{8F63EC31-6560-45C6-BF15-1EF9B5B8C1B9}"/>
              </a:ext>
            </a:extLst>
          </p:cNvPr>
          <p:cNvSpPr>
            <a:spLocks noGrp="1"/>
          </p:cNvSpPr>
          <p:nvPr/>
        </p:nvSpPr>
        <p:spPr>
          <a:xfrm>
            <a:off x="642643" y="2177279"/>
            <a:ext cx="699210" cy="6447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1" name="position-label-02">
            <a:extLst>
              <a:ext uri="{FF2B5EF4-FFF2-40B4-BE49-F238E27FC236}">
                <a16:creationId xmlns:a16="http://schemas.microsoft.com/office/drawing/2014/main" id="{FB4316C5-693A-4C33-A807-7301AE57C648}"/>
              </a:ext>
            </a:extLst>
          </p:cNvPr>
          <p:cNvSpPr>
            <a:spLocks noGrp="1"/>
          </p:cNvSpPr>
          <p:nvPr/>
        </p:nvSpPr>
        <p:spPr>
          <a:xfrm>
            <a:off x="576973" y="2355132"/>
            <a:ext cx="975644" cy="276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13" name="position-rule-02">
            <a:extLst>
              <a:ext uri="{FF2B5EF4-FFF2-40B4-BE49-F238E27FC236}">
                <a16:creationId xmlns:a16="http://schemas.microsoft.com/office/drawing/2014/main" id="{759C2862-2D04-4AA7-BD4C-33E66CD6CCB9}"/>
              </a:ext>
            </a:extLst>
          </p:cNvPr>
          <p:cNvSpPr>
            <a:spLocks noGrp="1"/>
          </p:cNvSpPr>
          <p:nvPr/>
        </p:nvSpPr>
        <p:spPr>
          <a:xfrm>
            <a:off x="664869" y="2719738"/>
            <a:ext cx="8732255" cy="60023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4" name="function-label-02">
            <a:extLst>
              <a:ext uri="{FF2B5EF4-FFF2-40B4-BE49-F238E27FC236}">
                <a16:creationId xmlns:a16="http://schemas.microsoft.com/office/drawing/2014/main" id="{25B175DA-FFF3-4A71-BE9A-47F14FC911EB}"/>
              </a:ext>
            </a:extLst>
          </p:cNvPr>
          <p:cNvSpPr>
            <a:spLocks noGrp="1"/>
          </p:cNvSpPr>
          <p:nvPr/>
        </p:nvSpPr>
        <p:spPr>
          <a:xfrm>
            <a:off x="1248868" y="3245040"/>
            <a:ext cx="1463466" cy="3129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15" name="function-02-0">
            <a:extLst>
              <a:ext uri="{FF2B5EF4-FFF2-40B4-BE49-F238E27FC236}">
                <a16:creationId xmlns:a16="http://schemas.microsoft.com/office/drawing/2014/main" id="{D95D518F-A1E9-4531-8AEC-96FC773D5DB7}"/>
              </a:ext>
            </a:extLst>
          </p:cNvPr>
          <p:cNvSpPr>
            <a:spLocks noGrp="1"/>
          </p:cNvSpPr>
          <p:nvPr/>
        </p:nvSpPr>
        <p:spPr>
          <a:xfrm>
            <a:off x="651636" y="3797080"/>
            <a:ext cx="428498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7" name="function-02-1">
            <a:extLst>
              <a:ext uri="{FF2B5EF4-FFF2-40B4-BE49-F238E27FC236}">
                <a16:creationId xmlns:a16="http://schemas.microsoft.com/office/drawing/2014/main" id="{3E0403A3-EFD7-4E4C-BA16-5566EA09E3AB}"/>
              </a:ext>
            </a:extLst>
          </p:cNvPr>
          <p:cNvSpPr>
            <a:spLocks noGrp="1"/>
          </p:cNvSpPr>
          <p:nvPr/>
        </p:nvSpPr>
        <p:spPr>
          <a:xfrm>
            <a:off x="637884" y="4353756"/>
            <a:ext cx="512176" cy="28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function-02-2">
            <a:extLst>
              <a:ext uri="{FF2B5EF4-FFF2-40B4-BE49-F238E27FC236}">
                <a16:creationId xmlns:a16="http://schemas.microsoft.com/office/drawing/2014/main" id="{EFCF5011-240E-4B11-8A16-A09622C192F0}"/>
              </a:ext>
            </a:extLst>
          </p:cNvPr>
          <p:cNvSpPr>
            <a:spLocks noGrp="1"/>
          </p:cNvSpPr>
          <p:nvPr/>
        </p:nvSpPr>
        <p:spPr>
          <a:xfrm>
            <a:off x="637887" y="4882930"/>
            <a:ext cx="512176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2" name="function-02-3">
            <a:extLst>
              <a:ext uri="{FF2B5EF4-FFF2-40B4-BE49-F238E27FC236}">
                <a16:creationId xmlns:a16="http://schemas.microsoft.com/office/drawing/2014/main" id="{E0882506-8458-4CA6-8920-8FE494C75352}"/>
              </a:ext>
            </a:extLst>
          </p:cNvPr>
          <p:cNvSpPr>
            <a:spLocks noGrp="1"/>
          </p:cNvSpPr>
          <p:nvPr/>
        </p:nvSpPr>
        <p:spPr>
          <a:xfrm>
            <a:off x="644759" y="5425856"/>
            <a:ext cx="512176" cy="3082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0" name="analysis-label-02-0">
            <a:extLst>
              <a:ext uri="{FF2B5EF4-FFF2-40B4-BE49-F238E27FC236}">
                <a16:creationId xmlns:a16="http://schemas.microsoft.com/office/drawing/2014/main" id="{7A360D3F-0F71-427F-841D-EA55CE009F7D}"/>
              </a:ext>
            </a:extLst>
          </p:cNvPr>
          <p:cNvSpPr>
            <a:spLocks noGrp="1"/>
          </p:cNvSpPr>
          <p:nvPr/>
        </p:nvSpPr>
        <p:spPr>
          <a:xfrm>
            <a:off x="3488659" y="324113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4" name="analysis-rule-02-1">
            <a:extLst>
              <a:ext uri="{FF2B5EF4-FFF2-40B4-BE49-F238E27FC236}">
                <a16:creationId xmlns:a16="http://schemas.microsoft.com/office/drawing/2014/main" id="{59EDA888-C642-4E56-871F-BA586C15427C}"/>
              </a:ext>
            </a:extLst>
          </p:cNvPr>
          <p:cNvSpPr>
            <a:spLocks noGrp="1"/>
          </p:cNvSpPr>
          <p:nvPr/>
        </p:nvSpPr>
        <p:spPr>
          <a:xfrm>
            <a:off x="3884734" y="387527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54" name="analysis-label-02-1">
            <a:extLst>
              <a:ext uri="{FF2B5EF4-FFF2-40B4-BE49-F238E27FC236}">
                <a16:creationId xmlns:a16="http://schemas.microsoft.com/office/drawing/2014/main" id="{AA86C4FF-1972-4C24-B248-D17418F32978}"/>
              </a:ext>
            </a:extLst>
          </p:cNvPr>
          <p:cNvSpPr>
            <a:spLocks noGrp="1"/>
          </p:cNvSpPr>
          <p:nvPr/>
        </p:nvSpPr>
        <p:spPr>
          <a:xfrm>
            <a:off x="3488659" y="396503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56" name="analysis-rule-02-2">
            <a:extLst>
              <a:ext uri="{FF2B5EF4-FFF2-40B4-BE49-F238E27FC236}">
                <a16:creationId xmlns:a16="http://schemas.microsoft.com/office/drawing/2014/main" id="{1B742803-3A0F-46F8-B61E-DEE58BC278A1}"/>
              </a:ext>
            </a:extLst>
          </p:cNvPr>
          <p:cNvSpPr>
            <a:spLocks noGrp="1"/>
          </p:cNvSpPr>
          <p:nvPr/>
        </p:nvSpPr>
        <p:spPr>
          <a:xfrm>
            <a:off x="3884734" y="459917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0" name="analysis-label-02-3">
            <a:extLst>
              <a:ext uri="{FF2B5EF4-FFF2-40B4-BE49-F238E27FC236}">
                <a16:creationId xmlns:a16="http://schemas.microsoft.com/office/drawing/2014/main" id="{8A4FE0C6-7FF2-424A-8FA6-AA32DB546A51}"/>
              </a:ext>
            </a:extLst>
          </p:cNvPr>
          <p:cNvSpPr>
            <a:spLocks noGrp="1"/>
          </p:cNvSpPr>
          <p:nvPr/>
        </p:nvSpPr>
        <p:spPr>
          <a:xfrm>
            <a:off x="3488659" y="483532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62" name="analysis-rule-02-4">
            <a:extLst>
              <a:ext uri="{FF2B5EF4-FFF2-40B4-BE49-F238E27FC236}">
                <a16:creationId xmlns:a16="http://schemas.microsoft.com/office/drawing/2014/main" id="{B81F9FB6-D8A7-4F44-B1E0-F3FBD109F2EB}"/>
              </a:ext>
            </a:extLst>
          </p:cNvPr>
          <p:cNvSpPr>
            <a:spLocks noGrp="1"/>
          </p:cNvSpPr>
          <p:nvPr/>
        </p:nvSpPr>
        <p:spPr>
          <a:xfrm>
            <a:off x="3884734" y="5469462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3" name="analysis-label-02-4">
            <a:extLst>
              <a:ext uri="{FF2B5EF4-FFF2-40B4-BE49-F238E27FC236}">
                <a16:creationId xmlns:a16="http://schemas.microsoft.com/office/drawing/2014/main" id="{EF504FF1-5B58-44BC-AB9F-33A985B9BC5E}"/>
              </a:ext>
            </a:extLst>
          </p:cNvPr>
          <p:cNvSpPr>
            <a:spLocks noGrp="1"/>
          </p:cNvSpPr>
          <p:nvPr/>
        </p:nvSpPr>
        <p:spPr>
          <a:xfrm>
            <a:off x="3488659" y="555922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2" name="position-05">
            <a:extLst>
              <a:ext uri="{FF2B5EF4-FFF2-40B4-BE49-F238E27FC236}">
                <a16:creationId xmlns:a16="http://schemas.microsoft.com/office/drawing/2014/main" id="{77E2AC96-8CC0-A141-5044-5255833B86DC}"/>
              </a:ext>
            </a:extLst>
          </p:cNvPr>
          <p:cNvSpPr>
            <a:spLocks noGrp="1"/>
          </p:cNvSpPr>
          <p:nvPr/>
        </p:nvSpPr>
        <p:spPr>
          <a:xfrm>
            <a:off x="1445946" y="2301615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>
                <a:solidFill>
                  <a:srgbClr val="293540"/>
                </a:solidFill>
              </a:rPr>
              <a:t>用 AI </a:t>
            </a:r>
            <a:r>
              <a:rPr sz="1500" b="1" dirty="0" err="1">
                <a:solidFill>
                  <a:srgbClr val="293540"/>
                </a:solidFill>
              </a:rPr>
              <a:t>对话连接计划、手表执行、跑后反馈与动态调整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3" name="function-copy-05-0">
            <a:extLst>
              <a:ext uri="{FF2B5EF4-FFF2-40B4-BE49-F238E27FC236}">
                <a16:creationId xmlns:a16="http://schemas.microsoft.com/office/drawing/2014/main" id="{0CAB277F-B6DB-0D19-1E89-12F0C6F475E1}"/>
              </a:ext>
            </a:extLst>
          </p:cNvPr>
          <p:cNvSpPr>
            <a:spLocks noGrp="1"/>
          </p:cNvSpPr>
          <p:nvPr/>
        </p:nvSpPr>
        <p:spPr>
          <a:xfrm>
            <a:off x="940474" y="3720124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 dirty="0">
                <a:solidFill>
                  <a:srgbClr val="3F4B56"/>
                </a:solidFill>
              </a:rPr>
              <a:t>10K／半马／全马个性计划</a:t>
            </a:r>
          </a:p>
        </p:txBody>
      </p:sp>
      <p:sp>
        <p:nvSpPr>
          <p:cNvPr id="4" name="function-copy-05-1">
            <a:extLst>
              <a:ext uri="{FF2B5EF4-FFF2-40B4-BE49-F238E27FC236}">
                <a16:creationId xmlns:a16="http://schemas.microsoft.com/office/drawing/2014/main" id="{06A24297-9C81-739A-6BF2-F681AA9F4F4C}"/>
              </a:ext>
            </a:extLst>
          </p:cNvPr>
          <p:cNvSpPr>
            <a:spLocks noGrp="1"/>
          </p:cNvSpPr>
          <p:nvPr/>
        </p:nvSpPr>
        <p:spPr>
          <a:xfrm>
            <a:off x="940474" y="4263049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计划调整、手表同步与跟练</a:t>
            </a:r>
          </a:p>
        </p:txBody>
      </p:sp>
      <p:sp>
        <p:nvSpPr>
          <p:cNvPr id="5" name="function-copy-05-2">
            <a:extLst>
              <a:ext uri="{FF2B5EF4-FFF2-40B4-BE49-F238E27FC236}">
                <a16:creationId xmlns:a16="http://schemas.microsoft.com/office/drawing/2014/main" id="{FECC8DCE-3156-C021-55C6-EA4B7F49A117}"/>
              </a:ext>
            </a:extLst>
          </p:cNvPr>
          <p:cNvSpPr>
            <a:spLocks noGrp="1"/>
          </p:cNvSpPr>
          <p:nvPr/>
        </p:nvSpPr>
        <p:spPr>
          <a:xfrm>
            <a:off x="940474" y="4805974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跑后分析与身体状态反馈</a:t>
            </a:r>
          </a:p>
        </p:txBody>
      </p:sp>
      <p:sp>
        <p:nvSpPr>
          <p:cNvPr id="6" name="function-copy-05-3">
            <a:extLst>
              <a:ext uri="{FF2B5EF4-FFF2-40B4-BE49-F238E27FC236}">
                <a16:creationId xmlns:a16="http://schemas.microsoft.com/office/drawing/2014/main" id="{FFB03A42-6893-315F-0087-96C658FE1BB4}"/>
              </a:ext>
            </a:extLst>
          </p:cNvPr>
          <p:cNvSpPr>
            <a:spLocks noGrp="1"/>
          </p:cNvSpPr>
          <p:nvPr/>
        </p:nvSpPr>
        <p:spPr>
          <a:xfrm>
            <a:off x="940474" y="5348899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拍照饮食分析与跑者力量训练</a:t>
            </a:r>
          </a:p>
        </p:txBody>
      </p:sp>
      <p:sp>
        <p:nvSpPr>
          <p:cNvPr id="18" name="analysis-copy-05-0">
            <a:extLst>
              <a:ext uri="{FF2B5EF4-FFF2-40B4-BE49-F238E27FC236}">
                <a16:creationId xmlns:a16="http://schemas.microsoft.com/office/drawing/2014/main" id="{FC327A9F-A9B7-9C22-2FB8-130A320D6FE2}"/>
              </a:ext>
            </a:extLst>
          </p:cNvPr>
          <p:cNvSpPr>
            <a:spLocks noGrp="1"/>
          </p:cNvSpPr>
          <p:nvPr/>
        </p:nvSpPr>
        <p:spPr>
          <a:xfrm>
            <a:off x="4252456" y="3170392"/>
            <a:ext cx="551239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已形成“计划</a:t>
            </a:r>
            <a:r>
              <a:rPr sz="1215" dirty="0">
                <a:solidFill>
                  <a:srgbClr val="384550"/>
                </a:solidFill>
              </a:rPr>
              <a:t>—</a:t>
            </a:r>
            <a:r>
              <a:rPr sz="1215" dirty="0" err="1">
                <a:solidFill>
                  <a:srgbClr val="384550"/>
                </a:solidFill>
              </a:rPr>
              <a:t>执行</a:t>
            </a:r>
            <a:r>
              <a:rPr sz="1215" dirty="0">
                <a:solidFill>
                  <a:srgbClr val="384550"/>
                </a:solidFill>
              </a:rPr>
              <a:t>—</a:t>
            </a:r>
            <a:r>
              <a:rPr sz="1215" dirty="0" err="1">
                <a:solidFill>
                  <a:srgbClr val="384550"/>
                </a:solidFill>
              </a:rPr>
              <a:t>回传</a:t>
            </a:r>
            <a:r>
              <a:rPr sz="1215" dirty="0">
                <a:solidFill>
                  <a:srgbClr val="384550"/>
                </a:solidFill>
              </a:rPr>
              <a:t>—</a:t>
            </a:r>
            <a:r>
              <a:rPr sz="1215" dirty="0" err="1">
                <a:solidFill>
                  <a:srgbClr val="384550"/>
                </a:solidFill>
              </a:rPr>
              <a:t>反馈</a:t>
            </a:r>
            <a:r>
              <a:rPr sz="1215" dirty="0">
                <a:solidFill>
                  <a:srgbClr val="384550"/>
                </a:solidFill>
              </a:rPr>
              <a:t>—</a:t>
            </a:r>
            <a:r>
              <a:rPr sz="1215" dirty="0" err="1">
                <a:solidFill>
                  <a:srgbClr val="384550"/>
                </a:solidFill>
              </a:rPr>
              <a:t>调整”的训练闭环，跑步、力量和营养共享同一教练上下文</a:t>
            </a:r>
            <a:r>
              <a:rPr lang="zh-CN" altLang="en-US" sz="1215" dirty="0">
                <a:solidFill>
                  <a:srgbClr val="384550"/>
                </a:solidFill>
              </a:rPr>
              <a:t>；不同的</a:t>
            </a:r>
            <a:r>
              <a:rPr lang="en-US" altLang="zh-CN" sz="1215" dirty="0">
                <a:solidFill>
                  <a:srgbClr val="384550"/>
                </a:solidFill>
              </a:rPr>
              <a:t>AI</a:t>
            </a:r>
            <a:r>
              <a:rPr lang="zh-CN" altLang="en-US" sz="1215" dirty="0">
                <a:solidFill>
                  <a:srgbClr val="384550"/>
                </a:solidFill>
              </a:rPr>
              <a:t>教练专注不同的训练目的</a:t>
            </a:r>
            <a:endParaRPr sz="1215" dirty="0">
              <a:solidFill>
                <a:srgbClr val="384550"/>
              </a:solidFill>
            </a:endParaRPr>
          </a:p>
        </p:txBody>
      </p:sp>
      <p:sp>
        <p:nvSpPr>
          <p:cNvPr id="23" name="analysis-copy-05-1">
            <a:extLst>
              <a:ext uri="{FF2B5EF4-FFF2-40B4-BE49-F238E27FC236}">
                <a16:creationId xmlns:a16="http://schemas.microsoft.com/office/drawing/2014/main" id="{1DBAE6C6-A17B-8488-EFCE-C1CF5D88D706}"/>
              </a:ext>
            </a:extLst>
          </p:cNvPr>
          <p:cNvSpPr>
            <a:spLocks noGrp="1"/>
          </p:cNvSpPr>
          <p:nvPr/>
        </p:nvSpPr>
        <p:spPr>
          <a:xfrm>
            <a:off x="4252456" y="3894292"/>
            <a:ext cx="551239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计划直接下发手表；临时变化通过对话改计划；跑后判断完成质量并修改后续安排</a:t>
            </a:r>
            <a:endParaRPr sz="1215" dirty="0">
              <a:solidFill>
                <a:srgbClr val="384550"/>
              </a:solidFill>
            </a:endParaRPr>
          </a:p>
        </p:txBody>
      </p:sp>
      <p:sp>
        <p:nvSpPr>
          <p:cNvPr id="25" name="analysis-copy-05-3">
            <a:extLst>
              <a:ext uri="{FF2B5EF4-FFF2-40B4-BE49-F238E27FC236}">
                <a16:creationId xmlns:a16="http://schemas.microsoft.com/office/drawing/2014/main" id="{624C0255-F533-D076-EC30-243F559894FB}"/>
              </a:ext>
            </a:extLst>
          </p:cNvPr>
          <p:cNvSpPr>
            <a:spLocks noGrp="1"/>
          </p:cNvSpPr>
          <p:nvPr/>
        </p:nvSpPr>
        <p:spPr>
          <a:xfrm>
            <a:off x="4252456" y="4750829"/>
            <a:ext cx="551239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产品较新、公开样本少；多能力并行可能导致深度不足；仅</a:t>
            </a:r>
            <a:r>
              <a:rPr sz="1215" dirty="0">
                <a:solidFill>
                  <a:srgbClr val="384550"/>
                </a:solidFill>
              </a:rPr>
              <a:t> iPhone</a:t>
            </a:r>
            <a:r>
              <a:rPr lang="zh-CN" altLang="en-US" sz="1215" dirty="0">
                <a:solidFill>
                  <a:srgbClr val="384550"/>
                </a:solidFill>
              </a:rPr>
              <a:t>设备可授权</a:t>
            </a:r>
            <a:endParaRPr sz="1215" dirty="0">
              <a:solidFill>
                <a:srgbClr val="384550"/>
              </a:solidFill>
            </a:endParaRPr>
          </a:p>
        </p:txBody>
      </p:sp>
      <p:sp>
        <p:nvSpPr>
          <p:cNvPr id="28" name="analysis-copy-05-4">
            <a:extLst>
              <a:ext uri="{FF2B5EF4-FFF2-40B4-BE49-F238E27FC236}">
                <a16:creationId xmlns:a16="http://schemas.microsoft.com/office/drawing/2014/main" id="{7973F616-CB7A-82AB-F41B-ABF297B4B552}"/>
              </a:ext>
            </a:extLst>
          </p:cNvPr>
          <p:cNvSpPr>
            <a:spLocks noGrp="1"/>
          </p:cNvSpPr>
          <p:nvPr/>
        </p:nvSpPr>
        <p:spPr>
          <a:xfrm>
            <a:off x="4252456" y="5474729"/>
            <a:ext cx="551239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会员订阅：公开中国 App Store 显示月卡 39 元、半年 199 元、年卡 349 元。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FC1A2E50-514E-C235-BC9D-D398AAB5C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996" y="1977270"/>
            <a:ext cx="1850245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10122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tem-title-5">
            <a:extLst>
              <a:ext uri="{FF2B5EF4-FFF2-40B4-BE49-F238E27FC236}">
                <a16:creationId xmlns:a16="http://schemas.microsoft.com/office/drawing/2014/main" id="{72D696F4-2BAD-EF2E-361E-26FF6F930B26}"/>
              </a:ext>
            </a:extLst>
          </p:cNvPr>
          <p:cNvSpPr>
            <a:spLocks noGrp="1"/>
          </p:cNvSpPr>
          <p:nvPr/>
        </p:nvSpPr>
        <p:spPr>
          <a:xfrm>
            <a:off x="2381250" y="2571750"/>
            <a:ext cx="7429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D7441B"/>
                </a:solidFill>
              </a:defRPr>
            </a:pPr>
            <a:r>
              <a:rPr lang="zh-CN" altLang="en-US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三、耐力营养决策工具</a:t>
            </a:r>
            <a:endParaRPr sz="2550" b="1" dirty="0">
              <a:solidFill>
                <a:srgbClr val="FF4B22"/>
              </a:solidFill>
              <a:latin typeface="Microsoft YaHei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BF914A36-E61E-A2AA-239A-6DF71CA36594}"/>
              </a:ext>
            </a:extLst>
          </p:cNvPr>
          <p:cNvSpPr/>
          <p:nvPr/>
        </p:nvSpPr>
        <p:spPr>
          <a:xfrm>
            <a:off x="1424768" y="4074453"/>
            <a:ext cx="9559358" cy="7527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1C93945-D455-45F6-6F2C-72A40964D95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631024" y="4081487"/>
            <a:ext cx="949303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1400" b="1" dirty="0"/>
              <a:t>这类产品是“耐力运动补给决策与执行工具”</a:t>
            </a:r>
            <a:r>
              <a:rPr lang="en-US" altLang="zh-CN" sz="1400" b="1" dirty="0"/>
              <a:t>——</a:t>
            </a:r>
            <a:r>
              <a:rPr lang="zh-CN" altLang="en-US" sz="1400" b="1" dirty="0"/>
              <a:t>根据训练或比赛负荷生成个性化碳水、液体和电解质方案，通过装包清单、定时提醒、实际摄入记录与胃肠反馈推动执行，再依据复盘结果持续调整策略，并通过专业补给能力和高级 </a:t>
            </a:r>
            <a:r>
              <a:rPr lang="en-US" altLang="zh-CN" sz="1400" b="1" dirty="0"/>
              <a:t>AI </a:t>
            </a:r>
            <a:r>
              <a:rPr lang="zh-CN" altLang="en-US" sz="1400" b="1" dirty="0"/>
              <a:t>功能形成会员订阅。</a:t>
            </a:r>
            <a:endParaRPr kumimoji="0" lang="zh-CN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640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跑步教练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55241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index-02">
            <a:extLst>
              <a:ext uri="{FF2B5EF4-FFF2-40B4-BE49-F238E27FC236}">
                <a16:creationId xmlns:a16="http://schemas.microsoft.com/office/drawing/2014/main" id="{605D1C3C-23BD-4628-8EAA-A5C03B48577E}"/>
              </a:ext>
            </a:extLst>
          </p:cNvPr>
          <p:cNvSpPr>
            <a:spLocks noGrp="1"/>
          </p:cNvSpPr>
          <p:nvPr/>
        </p:nvSpPr>
        <p:spPr>
          <a:xfrm>
            <a:off x="669977" y="1705211"/>
            <a:ext cx="585386" cy="4785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 dirty="0">
                <a:solidFill>
                  <a:srgbClr val="FF4B22"/>
                </a:solidFill>
              </a:rPr>
              <a:t>0</a:t>
            </a:r>
            <a:r>
              <a:rPr lang="en-US" sz="2250" b="1" dirty="0">
                <a:solidFill>
                  <a:srgbClr val="FF4B22"/>
                </a:solidFill>
              </a:rPr>
              <a:t>6</a:t>
            </a:r>
            <a:endParaRPr sz="2250" b="1" dirty="0">
              <a:solidFill>
                <a:srgbClr val="FF4B22"/>
              </a:solidFill>
            </a:endParaRPr>
          </a:p>
        </p:txBody>
      </p:sp>
      <p:sp>
        <p:nvSpPr>
          <p:cNvPr id="9" name="title-02">
            <a:extLst>
              <a:ext uri="{FF2B5EF4-FFF2-40B4-BE49-F238E27FC236}">
                <a16:creationId xmlns:a16="http://schemas.microsoft.com/office/drawing/2014/main" id="{653C1731-55FD-4377-A877-45B495894F1D}"/>
              </a:ext>
            </a:extLst>
          </p:cNvPr>
          <p:cNvSpPr>
            <a:spLocks noGrp="1"/>
          </p:cNvSpPr>
          <p:nvPr/>
        </p:nvSpPr>
        <p:spPr>
          <a:xfrm>
            <a:off x="1411741" y="1700362"/>
            <a:ext cx="4309096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lang="en-US" sz="2850" b="1" dirty="0">
                <a:solidFill>
                  <a:srgbClr val="202A35"/>
                </a:solidFill>
              </a:rPr>
              <a:t>S</a:t>
            </a:r>
            <a:r>
              <a:rPr lang="en-US" altLang="zh-CN" sz="2850" b="1" dirty="0">
                <a:solidFill>
                  <a:srgbClr val="202A35"/>
                </a:solidFill>
              </a:rPr>
              <a:t>aturday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10" name="accent-02">
            <a:extLst>
              <a:ext uri="{FF2B5EF4-FFF2-40B4-BE49-F238E27FC236}">
                <a16:creationId xmlns:a16="http://schemas.microsoft.com/office/drawing/2014/main" id="{8F63EC31-6560-45C6-BF15-1EF9B5B8C1B9}"/>
              </a:ext>
            </a:extLst>
          </p:cNvPr>
          <p:cNvSpPr>
            <a:spLocks noGrp="1"/>
          </p:cNvSpPr>
          <p:nvPr/>
        </p:nvSpPr>
        <p:spPr>
          <a:xfrm>
            <a:off x="642643" y="2177279"/>
            <a:ext cx="699210" cy="6447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1" name="position-label-02">
            <a:extLst>
              <a:ext uri="{FF2B5EF4-FFF2-40B4-BE49-F238E27FC236}">
                <a16:creationId xmlns:a16="http://schemas.microsoft.com/office/drawing/2014/main" id="{FB4316C5-693A-4C33-A807-7301AE57C648}"/>
              </a:ext>
            </a:extLst>
          </p:cNvPr>
          <p:cNvSpPr>
            <a:spLocks noGrp="1"/>
          </p:cNvSpPr>
          <p:nvPr/>
        </p:nvSpPr>
        <p:spPr>
          <a:xfrm>
            <a:off x="576973" y="2355132"/>
            <a:ext cx="975644" cy="276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13" name="position-rule-02">
            <a:extLst>
              <a:ext uri="{FF2B5EF4-FFF2-40B4-BE49-F238E27FC236}">
                <a16:creationId xmlns:a16="http://schemas.microsoft.com/office/drawing/2014/main" id="{759C2862-2D04-4AA7-BD4C-33E66CD6CCB9}"/>
              </a:ext>
            </a:extLst>
          </p:cNvPr>
          <p:cNvSpPr>
            <a:spLocks noGrp="1"/>
          </p:cNvSpPr>
          <p:nvPr/>
        </p:nvSpPr>
        <p:spPr>
          <a:xfrm>
            <a:off x="664869" y="2719738"/>
            <a:ext cx="8732255" cy="60023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4" name="function-label-02">
            <a:extLst>
              <a:ext uri="{FF2B5EF4-FFF2-40B4-BE49-F238E27FC236}">
                <a16:creationId xmlns:a16="http://schemas.microsoft.com/office/drawing/2014/main" id="{25B175DA-FFF3-4A71-BE9A-47F14FC911EB}"/>
              </a:ext>
            </a:extLst>
          </p:cNvPr>
          <p:cNvSpPr>
            <a:spLocks noGrp="1"/>
          </p:cNvSpPr>
          <p:nvPr/>
        </p:nvSpPr>
        <p:spPr>
          <a:xfrm>
            <a:off x="1248868" y="3245040"/>
            <a:ext cx="1463466" cy="3129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15" name="function-02-0">
            <a:extLst>
              <a:ext uri="{FF2B5EF4-FFF2-40B4-BE49-F238E27FC236}">
                <a16:creationId xmlns:a16="http://schemas.microsoft.com/office/drawing/2014/main" id="{D95D518F-A1E9-4531-8AEC-96FC773D5DB7}"/>
              </a:ext>
            </a:extLst>
          </p:cNvPr>
          <p:cNvSpPr>
            <a:spLocks noGrp="1"/>
          </p:cNvSpPr>
          <p:nvPr/>
        </p:nvSpPr>
        <p:spPr>
          <a:xfrm>
            <a:off x="651636" y="3797080"/>
            <a:ext cx="428498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7" name="function-02-1">
            <a:extLst>
              <a:ext uri="{FF2B5EF4-FFF2-40B4-BE49-F238E27FC236}">
                <a16:creationId xmlns:a16="http://schemas.microsoft.com/office/drawing/2014/main" id="{3E0403A3-EFD7-4E4C-BA16-5566EA09E3AB}"/>
              </a:ext>
            </a:extLst>
          </p:cNvPr>
          <p:cNvSpPr>
            <a:spLocks noGrp="1"/>
          </p:cNvSpPr>
          <p:nvPr/>
        </p:nvSpPr>
        <p:spPr>
          <a:xfrm>
            <a:off x="637884" y="4353756"/>
            <a:ext cx="512176" cy="28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function-02-2">
            <a:extLst>
              <a:ext uri="{FF2B5EF4-FFF2-40B4-BE49-F238E27FC236}">
                <a16:creationId xmlns:a16="http://schemas.microsoft.com/office/drawing/2014/main" id="{EFCF5011-240E-4B11-8A16-A09622C192F0}"/>
              </a:ext>
            </a:extLst>
          </p:cNvPr>
          <p:cNvSpPr>
            <a:spLocks noGrp="1"/>
          </p:cNvSpPr>
          <p:nvPr/>
        </p:nvSpPr>
        <p:spPr>
          <a:xfrm>
            <a:off x="637887" y="4882930"/>
            <a:ext cx="512176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2" name="function-02-3">
            <a:extLst>
              <a:ext uri="{FF2B5EF4-FFF2-40B4-BE49-F238E27FC236}">
                <a16:creationId xmlns:a16="http://schemas.microsoft.com/office/drawing/2014/main" id="{E0882506-8458-4CA6-8920-8FE494C75352}"/>
              </a:ext>
            </a:extLst>
          </p:cNvPr>
          <p:cNvSpPr>
            <a:spLocks noGrp="1"/>
          </p:cNvSpPr>
          <p:nvPr/>
        </p:nvSpPr>
        <p:spPr>
          <a:xfrm>
            <a:off x="644759" y="5425856"/>
            <a:ext cx="512176" cy="3082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0" name="analysis-label-02-0">
            <a:extLst>
              <a:ext uri="{FF2B5EF4-FFF2-40B4-BE49-F238E27FC236}">
                <a16:creationId xmlns:a16="http://schemas.microsoft.com/office/drawing/2014/main" id="{7A360D3F-0F71-427F-841D-EA55CE009F7D}"/>
              </a:ext>
            </a:extLst>
          </p:cNvPr>
          <p:cNvSpPr>
            <a:spLocks noGrp="1"/>
          </p:cNvSpPr>
          <p:nvPr/>
        </p:nvSpPr>
        <p:spPr>
          <a:xfrm>
            <a:off x="3406159" y="3419889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4" name="analysis-rule-02-1">
            <a:extLst>
              <a:ext uri="{FF2B5EF4-FFF2-40B4-BE49-F238E27FC236}">
                <a16:creationId xmlns:a16="http://schemas.microsoft.com/office/drawing/2014/main" id="{59EDA888-C642-4E56-871F-BA586C15427C}"/>
              </a:ext>
            </a:extLst>
          </p:cNvPr>
          <p:cNvSpPr>
            <a:spLocks noGrp="1"/>
          </p:cNvSpPr>
          <p:nvPr/>
        </p:nvSpPr>
        <p:spPr>
          <a:xfrm>
            <a:off x="3802234" y="391652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54" name="analysis-label-02-1">
            <a:extLst>
              <a:ext uri="{FF2B5EF4-FFF2-40B4-BE49-F238E27FC236}">
                <a16:creationId xmlns:a16="http://schemas.microsoft.com/office/drawing/2014/main" id="{AA86C4FF-1972-4C24-B248-D17418F32978}"/>
              </a:ext>
            </a:extLst>
          </p:cNvPr>
          <p:cNvSpPr>
            <a:spLocks noGrp="1"/>
          </p:cNvSpPr>
          <p:nvPr/>
        </p:nvSpPr>
        <p:spPr>
          <a:xfrm>
            <a:off x="3406159" y="4143789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56" name="analysis-rule-02-2">
            <a:extLst>
              <a:ext uri="{FF2B5EF4-FFF2-40B4-BE49-F238E27FC236}">
                <a16:creationId xmlns:a16="http://schemas.microsoft.com/office/drawing/2014/main" id="{1B742803-3A0F-46F8-B61E-DEE58BC278A1}"/>
              </a:ext>
            </a:extLst>
          </p:cNvPr>
          <p:cNvSpPr>
            <a:spLocks noGrp="1"/>
          </p:cNvSpPr>
          <p:nvPr/>
        </p:nvSpPr>
        <p:spPr>
          <a:xfrm>
            <a:off x="3802234" y="4578543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0" name="analysis-label-02-3">
            <a:extLst>
              <a:ext uri="{FF2B5EF4-FFF2-40B4-BE49-F238E27FC236}">
                <a16:creationId xmlns:a16="http://schemas.microsoft.com/office/drawing/2014/main" id="{8A4FE0C6-7FF2-424A-8FA6-AA32DB546A51}"/>
              </a:ext>
            </a:extLst>
          </p:cNvPr>
          <p:cNvSpPr>
            <a:spLocks noGrp="1"/>
          </p:cNvSpPr>
          <p:nvPr/>
        </p:nvSpPr>
        <p:spPr>
          <a:xfrm>
            <a:off x="3406159" y="4787193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62" name="analysis-rule-02-4">
            <a:extLst>
              <a:ext uri="{FF2B5EF4-FFF2-40B4-BE49-F238E27FC236}">
                <a16:creationId xmlns:a16="http://schemas.microsoft.com/office/drawing/2014/main" id="{B81F9FB6-D8A7-4F44-B1E0-F3FBD109F2EB}"/>
              </a:ext>
            </a:extLst>
          </p:cNvPr>
          <p:cNvSpPr>
            <a:spLocks noGrp="1"/>
          </p:cNvSpPr>
          <p:nvPr/>
        </p:nvSpPr>
        <p:spPr>
          <a:xfrm>
            <a:off x="3802234" y="5421330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3" name="analysis-label-02-4">
            <a:extLst>
              <a:ext uri="{FF2B5EF4-FFF2-40B4-BE49-F238E27FC236}">
                <a16:creationId xmlns:a16="http://schemas.microsoft.com/office/drawing/2014/main" id="{EF504FF1-5B58-44BC-AB9F-33A985B9BC5E}"/>
              </a:ext>
            </a:extLst>
          </p:cNvPr>
          <p:cNvSpPr>
            <a:spLocks noGrp="1"/>
          </p:cNvSpPr>
          <p:nvPr/>
        </p:nvSpPr>
        <p:spPr>
          <a:xfrm>
            <a:off x="3406159" y="5511093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12" name="position-06">
            <a:extLst>
              <a:ext uri="{FF2B5EF4-FFF2-40B4-BE49-F238E27FC236}">
                <a16:creationId xmlns:a16="http://schemas.microsoft.com/office/drawing/2014/main" id="{D82AA979-B475-0D07-55E7-D6A546594A17}"/>
              </a:ext>
            </a:extLst>
          </p:cNvPr>
          <p:cNvSpPr>
            <a:spLocks noGrp="1"/>
          </p:cNvSpPr>
          <p:nvPr/>
        </p:nvSpPr>
        <p:spPr>
          <a:xfrm>
            <a:off x="1384064" y="2301611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针对单次训练或比赛，快速生成可执行的碳水、液体与钠方案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16" name="function-copy-06-0">
            <a:extLst>
              <a:ext uri="{FF2B5EF4-FFF2-40B4-BE49-F238E27FC236}">
                <a16:creationId xmlns:a16="http://schemas.microsoft.com/office/drawing/2014/main" id="{311DC73F-A22B-4D03-1EAE-CEB2450470E4}"/>
              </a:ext>
            </a:extLst>
          </p:cNvPr>
          <p:cNvSpPr>
            <a:spLocks noGrp="1"/>
          </p:cNvSpPr>
          <p:nvPr/>
        </p:nvSpPr>
        <p:spPr>
          <a:xfrm>
            <a:off x="823591" y="3720121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按运动、时长、强度和天气生成补给</a:t>
            </a:r>
          </a:p>
        </p:txBody>
      </p:sp>
      <p:sp>
        <p:nvSpPr>
          <p:cNvPr id="19" name="function-copy-06-1">
            <a:extLst>
              <a:ext uri="{FF2B5EF4-FFF2-40B4-BE49-F238E27FC236}">
                <a16:creationId xmlns:a16="http://schemas.microsoft.com/office/drawing/2014/main" id="{D8482869-29D0-F502-20C0-76B03A982B3E}"/>
              </a:ext>
            </a:extLst>
          </p:cNvPr>
          <p:cNvSpPr>
            <a:spLocks noGrp="1"/>
          </p:cNvSpPr>
          <p:nvPr/>
        </p:nvSpPr>
        <p:spPr>
          <a:xfrm>
            <a:off x="823591" y="4263046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跑步／骑行／铁三等多项目支持</a:t>
            </a:r>
          </a:p>
        </p:txBody>
      </p:sp>
      <p:sp>
        <p:nvSpPr>
          <p:cNvPr id="21" name="function-copy-06-2">
            <a:extLst>
              <a:ext uri="{FF2B5EF4-FFF2-40B4-BE49-F238E27FC236}">
                <a16:creationId xmlns:a16="http://schemas.microsoft.com/office/drawing/2014/main" id="{A4FE2506-2D8E-9F49-8DA3-D344A571E2A2}"/>
              </a:ext>
            </a:extLst>
          </p:cNvPr>
          <p:cNvSpPr>
            <a:spLocks noGrp="1"/>
          </p:cNvSpPr>
          <p:nvPr/>
        </p:nvSpPr>
        <p:spPr>
          <a:xfrm>
            <a:off x="823591" y="4805971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DIY 糖水盐与产品信息提取</a:t>
            </a:r>
          </a:p>
        </p:txBody>
      </p:sp>
      <p:sp>
        <p:nvSpPr>
          <p:cNvPr id="24" name="function-copy-06-3">
            <a:extLst>
              <a:ext uri="{FF2B5EF4-FFF2-40B4-BE49-F238E27FC236}">
                <a16:creationId xmlns:a16="http://schemas.microsoft.com/office/drawing/2014/main" id="{0EC500C3-A496-EE62-733B-DE630DF666DB}"/>
              </a:ext>
            </a:extLst>
          </p:cNvPr>
          <p:cNvSpPr>
            <a:spLocks noGrp="1"/>
          </p:cNvSpPr>
          <p:nvPr/>
        </p:nvSpPr>
        <p:spPr>
          <a:xfrm>
            <a:off x="823591" y="5348896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训练同步与比赛模式</a:t>
            </a:r>
          </a:p>
        </p:txBody>
      </p:sp>
      <p:sp>
        <p:nvSpPr>
          <p:cNvPr id="26" name="analysis-copy-06-0">
            <a:extLst>
              <a:ext uri="{FF2B5EF4-FFF2-40B4-BE49-F238E27FC236}">
                <a16:creationId xmlns:a16="http://schemas.microsoft.com/office/drawing/2014/main" id="{AA47CAB5-E066-623F-183A-AB40070D6A2B}"/>
              </a:ext>
            </a:extLst>
          </p:cNvPr>
          <p:cNvSpPr>
            <a:spLocks noGrp="1"/>
          </p:cNvSpPr>
          <p:nvPr/>
        </p:nvSpPr>
        <p:spPr>
          <a:xfrm>
            <a:off x="4231822" y="3287271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极度聚焦训练中补给，输入少、输出直接；普通糖、水和盐也能形成低成本可执行方案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29" name="analysis-copy-06-1">
            <a:extLst>
              <a:ext uri="{FF2B5EF4-FFF2-40B4-BE49-F238E27FC236}">
                <a16:creationId xmlns:a16="http://schemas.microsoft.com/office/drawing/2014/main" id="{D0BC5907-BC6F-4F01-C07E-1E478BDEA8E4}"/>
              </a:ext>
            </a:extLst>
          </p:cNvPr>
          <p:cNvSpPr>
            <a:spLocks noGrp="1"/>
          </p:cNvSpPr>
          <p:nvPr/>
        </p:nvSpPr>
        <p:spPr>
          <a:xfrm>
            <a:off x="4231822" y="4011171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从“下一次训练带什么”开始；默认输出可购买、可装包、途中可执行的方案；支持快速替换补给品。</a:t>
            </a:r>
          </a:p>
        </p:txBody>
      </p:sp>
      <p:sp>
        <p:nvSpPr>
          <p:cNvPr id="32" name="analysis-copy-06-3">
            <a:extLst>
              <a:ext uri="{FF2B5EF4-FFF2-40B4-BE49-F238E27FC236}">
                <a16:creationId xmlns:a16="http://schemas.microsoft.com/office/drawing/2014/main" id="{A6135DD3-A48C-F30E-0E61-195C7D018B92}"/>
              </a:ext>
            </a:extLst>
          </p:cNvPr>
          <p:cNvSpPr>
            <a:spLocks noGrp="1"/>
          </p:cNvSpPr>
          <p:nvPr/>
        </p:nvSpPr>
        <p:spPr>
          <a:xfrm>
            <a:off x="4218072" y="4668324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问题范围窄，日常正餐、长期训练与恢复覆盖有限；对输入和估算敏感；中国本地化弱。</a:t>
            </a:r>
          </a:p>
        </p:txBody>
      </p:sp>
      <p:sp>
        <p:nvSpPr>
          <p:cNvPr id="33" name="analysis-copy-06-4">
            <a:extLst>
              <a:ext uri="{FF2B5EF4-FFF2-40B4-BE49-F238E27FC236}">
                <a16:creationId xmlns:a16="http://schemas.microsoft.com/office/drawing/2014/main" id="{C09381A2-3E6D-6C96-41A5-060C12400374}"/>
              </a:ext>
            </a:extLst>
          </p:cNvPr>
          <p:cNvSpPr>
            <a:spLocks noGrp="1"/>
          </p:cNvSpPr>
          <p:nvPr/>
        </p:nvSpPr>
        <p:spPr>
          <a:xfrm>
            <a:off x="4218072" y="5392224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14 天试用后订阅；加拿大公开价格为 CAD 7.99／月、CAD 69.99／年。</a:t>
            </a: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254DBF4D-9DF0-F135-C438-219C28772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752" y="1958746"/>
            <a:ext cx="1850245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54176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跑步教练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55241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index-02">
            <a:extLst>
              <a:ext uri="{FF2B5EF4-FFF2-40B4-BE49-F238E27FC236}">
                <a16:creationId xmlns:a16="http://schemas.microsoft.com/office/drawing/2014/main" id="{605D1C3C-23BD-4628-8EAA-A5C03B48577E}"/>
              </a:ext>
            </a:extLst>
          </p:cNvPr>
          <p:cNvSpPr>
            <a:spLocks noGrp="1"/>
          </p:cNvSpPr>
          <p:nvPr/>
        </p:nvSpPr>
        <p:spPr>
          <a:xfrm>
            <a:off x="669977" y="1705211"/>
            <a:ext cx="585386" cy="4785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 dirty="0">
                <a:solidFill>
                  <a:srgbClr val="FF4B22"/>
                </a:solidFill>
              </a:rPr>
              <a:t>0</a:t>
            </a:r>
            <a:r>
              <a:rPr lang="en-US" sz="2250" b="1" dirty="0">
                <a:solidFill>
                  <a:srgbClr val="FF4B22"/>
                </a:solidFill>
              </a:rPr>
              <a:t>7</a:t>
            </a:r>
            <a:endParaRPr sz="2250" b="1" dirty="0">
              <a:solidFill>
                <a:srgbClr val="FF4B22"/>
              </a:solidFill>
            </a:endParaRPr>
          </a:p>
        </p:txBody>
      </p:sp>
      <p:sp>
        <p:nvSpPr>
          <p:cNvPr id="9" name="title-02">
            <a:extLst>
              <a:ext uri="{FF2B5EF4-FFF2-40B4-BE49-F238E27FC236}">
                <a16:creationId xmlns:a16="http://schemas.microsoft.com/office/drawing/2014/main" id="{653C1731-55FD-4377-A877-45B495894F1D}"/>
              </a:ext>
            </a:extLst>
          </p:cNvPr>
          <p:cNvSpPr>
            <a:spLocks noGrp="1"/>
          </p:cNvSpPr>
          <p:nvPr/>
        </p:nvSpPr>
        <p:spPr>
          <a:xfrm>
            <a:off x="1411741" y="1700362"/>
            <a:ext cx="4309096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lang="en-US" sz="2850" b="1" dirty="0" err="1">
                <a:solidFill>
                  <a:srgbClr val="202A35"/>
                </a:solidFill>
              </a:rPr>
              <a:t>E</a:t>
            </a:r>
            <a:r>
              <a:rPr lang="en-US" altLang="zh-CN" sz="2850" b="1" dirty="0" err="1">
                <a:solidFill>
                  <a:srgbClr val="202A35"/>
                </a:solidFill>
              </a:rPr>
              <a:t>atMyRide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10" name="accent-02">
            <a:extLst>
              <a:ext uri="{FF2B5EF4-FFF2-40B4-BE49-F238E27FC236}">
                <a16:creationId xmlns:a16="http://schemas.microsoft.com/office/drawing/2014/main" id="{8F63EC31-6560-45C6-BF15-1EF9B5B8C1B9}"/>
              </a:ext>
            </a:extLst>
          </p:cNvPr>
          <p:cNvSpPr>
            <a:spLocks noGrp="1"/>
          </p:cNvSpPr>
          <p:nvPr/>
        </p:nvSpPr>
        <p:spPr>
          <a:xfrm>
            <a:off x="642643" y="2177279"/>
            <a:ext cx="699210" cy="6447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1" name="position-label-02">
            <a:extLst>
              <a:ext uri="{FF2B5EF4-FFF2-40B4-BE49-F238E27FC236}">
                <a16:creationId xmlns:a16="http://schemas.microsoft.com/office/drawing/2014/main" id="{FB4316C5-693A-4C33-A807-7301AE57C648}"/>
              </a:ext>
            </a:extLst>
          </p:cNvPr>
          <p:cNvSpPr>
            <a:spLocks noGrp="1"/>
          </p:cNvSpPr>
          <p:nvPr/>
        </p:nvSpPr>
        <p:spPr>
          <a:xfrm>
            <a:off x="576973" y="2355132"/>
            <a:ext cx="975644" cy="276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13" name="position-rule-02">
            <a:extLst>
              <a:ext uri="{FF2B5EF4-FFF2-40B4-BE49-F238E27FC236}">
                <a16:creationId xmlns:a16="http://schemas.microsoft.com/office/drawing/2014/main" id="{759C2862-2D04-4AA7-BD4C-33E66CD6CCB9}"/>
              </a:ext>
            </a:extLst>
          </p:cNvPr>
          <p:cNvSpPr>
            <a:spLocks noGrp="1"/>
          </p:cNvSpPr>
          <p:nvPr/>
        </p:nvSpPr>
        <p:spPr>
          <a:xfrm>
            <a:off x="664869" y="2719738"/>
            <a:ext cx="8732255" cy="60023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4" name="function-label-02">
            <a:extLst>
              <a:ext uri="{FF2B5EF4-FFF2-40B4-BE49-F238E27FC236}">
                <a16:creationId xmlns:a16="http://schemas.microsoft.com/office/drawing/2014/main" id="{25B175DA-FFF3-4A71-BE9A-47F14FC911EB}"/>
              </a:ext>
            </a:extLst>
          </p:cNvPr>
          <p:cNvSpPr>
            <a:spLocks noGrp="1"/>
          </p:cNvSpPr>
          <p:nvPr/>
        </p:nvSpPr>
        <p:spPr>
          <a:xfrm>
            <a:off x="1248868" y="3245040"/>
            <a:ext cx="1463466" cy="3129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15" name="function-02-0">
            <a:extLst>
              <a:ext uri="{FF2B5EF4-FFF2-40B4-BE49-F238E27FC236}">
                <a16:creationId xmlns:a16="http://schemas.microsoft.com/office/drawing/2014/main" id="{D95D518F-A1E9-4531-8AEC-96FC773D5DB7}"/>
              </a:ext>
            </a:extLst>
          </p:cNvPr>
          <p:cNvSpPr>
            <a:spLocks noGrp="1"/>
          </p:cNvSpPr>
          <p:nvPr/>
        </p:nvSpPr>
        <p:spPr>
          <a:xfrm>
            <a:off x="562261" y="3838330"/>
            <a:ext cx="428498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7" name="function-02-1">
            <a:extLst>
              <a:ext uri="{FF2B5EF4-FFF2-40B4-BE49-F238E27FC236}">
                <a16:creationId xmlns:a16="http://schemas.microsoft.com/office/drawing/2014/main" id="{3E0403A3-EFD7-4E4C-BA16-5566EA09E3AB}"/>
              </a:ext>
            </a:extLst>
          </p:cNvPr>
          <p:cNvSpPr>
            <a:spLocks noGrp="1"/>
          </p:cNvSpPr>
          <p:nvPr/>
        </p:nvSpPr>
        <p:spPr>
          <a:xfrm>
            <a:off x="548509" y="4395006"/>
            <a:ext cx="512176" cy="28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function-02-2">
            <a:extLst>
              <a:ext uri="{FF2B5EF4-FFF2-40B4-BE49-F238E27FC236}">
                <a16:creationId xmlns:a16="http://schemas.microsoft.com/office/drawing/2014/main" id="{EFCF5011-240E-4B11-8A16-A09622C192F0}"/>
              </a:ext>
            </a:extLst>
          </p:cNvPr>
          <p:cNvSpPr>
            <a:spLocks noGrp="1"/>
          </p:cNvSpPr>
          <p:nvPr/>
        </p:nvSpPr>
        <p:spPr>
          <a:xfrm>
            <a:off x="548512" y="4924180"/>
            <a:ext cx="512176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2" name="function-02-3">
            <a:extLst>
              <a:ext uri="{FF2B5EF4-FFF2-40B4-BE49-F238E27FC236}">
                <a16:creationId xmlns:a16="http://schemas.microsoft.com/office/drawing/2014/main" id="{E0882506-8458-4CA6-8920-8FE494C75352}"/>
              </a:ext>
            </a:extLst>
          </p:cNvPr>
          <p:cNvSpPr>
            <a:spLocks noGrp="1"/>
          </p:cNvSpPr>
          <p:nvPr/>
        </p:nvSpPr>
        <p:spPr>
          <a:xfrm>
            <a:off x="555384" y="5467106"/>
            <a:ext cx="512176" cy="3082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0" name="analysis-label-02-0">
            <a:extLst>
              <a:ext uri="{FF2B5EF4-FFF2-40B4-BE49-F238E27FC236}">
                <a16:creationId xmlns:a16="http://schemas.microsoft.com/office/drawing/2014/main" id="{7A360D3F-0F71-427F-841D-EA55CE009F7D}"/>
              </a:ext>
            </a:extLst>
          </p:cNvPr>
          <p:cNvSpPr>
            <a:spLocks noGrp="1"/>
          </p:cNvSpPr>
          <p:nvPr/>
        </p:nvSpPr>
        <p:spPr>
          <a:xfrm>
            <a:off x="3406159" y="3089884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4" name="analysis-rule-02-1">
            <a:extLst>
              <a:ext uri="{FF2B5EF4-FFF2-40B4-BE49-F238E27FC236}">
                <a16:creationId xmlns:a16="http://schemas.microsoft.com/office/drawing/2014/main" id="{59EDA888-C642-4E56-871F-BA586C15427C}"/>
              </a:ext>
            </a:extLst>
          </p:cNvPr>
          <p:cNvSpPr>
            <a:spLocks noGrp="1"/>
          </p:cNvSpPr>
          <p:nvPr/>
        </p:nvSpPr>
        <p:spPr>
          <a:xfrm>
            <a:off x="3802234" y="3586520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54" name="analysis-label-02-1">
            <a:extLst>
              <a:ext uri="{FF2B5EF4-FFF2-40B4-BE49-F238E27FC236}">
                <a16:creationId xmlns:a16="http://schemas.microsoft.com/office/drawing/2014/main" id="{AA86C4FF-1972-4C24-B248-D17418F32978}"/>
              </a:ext>
            </a:extLst>
          </p:cNvPr>
          <p:cNvSpPr>
            <a:spLocks noGrp="1"/>
          </p:cNvSpPr>
          <p:nvPr/>
        </p:nvSpPr>
        <p:spPr>
          <a:xfrm>
            <a:off x="3406159" y="3813784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56" name="analysis-rule-02-2">
            <a:extLst>
              <a:ext uri="{FF2B5EF4-FFF2-40B4-BE49-F238E27FC236}">
                <a16:creationId xmlns:a16="http://schemas.microsoft.com/office/drawing/2014/main" id="{1B742803-3A0F-46F8-B61E-DEE58BC278A1}"/>
              </a:ext>
            </a:extLst>
          </p:cNvPr>
          <p:cNvSpPr>
            <a:spLocks noGrp="1"/>
          </p:cNvSpPr>
          <p:nvPr/>
        </p:nvSpPr>
        <p:spPr>
          <a:xfrm>
            <a:off x="3802234" y="4248538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0" name="analysis-label-02-3">
            <a:extLst>
              <a:ext uri="{FF2B5EF4-FFF2-40B4-BE49-F238E27FC236}">
                <a16:creationId xmlns:a16="http://schemas.microsoft.com/office/drawing/2014/main" id="{8A4FE0C6-7FF2-424A-8FA6-AA32DB546A51}"/>
              </a:ext>
            </a:extLst>
          </p:cNvPr>
          <p:cNvSpPr>
            <a:spLocks noGrp="1"/>
          </p:cNvSpPr>
          <p:nvPr/>
        </p:nvSpPr>
        <p:spPr>
          <a:xfrm>
            <a:off x="3406159" y="445718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62" name="analysis-rule-02-4">
            <a:extLst>
              <a:ext uri="{FF2B5EF4-FFF2-40B4-BE49-F238E27FC236}">
                <a16:creationId xmlns:a16="http://schemas.microsoft.com/office/drawing/2014/main" id="{B81F9FB6-D8A7-4F44-B1E0-F3FBD109F2EB}"/>
              </a:ext>
            </a:extLst>
          </p:cNvPr>
          <p:cNvSpPr>
            <a:spLocks noGrp="1"/>
          </p:cNvSpPr>
          <p:nvPr/>
        </p:nvSpPr>
        <p:spPr>
          <a:xfrm>
            <a:off x="3802234" y="4967572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3" name="analysis-label-02-4">
            <a:extLst>
              <a:ext uri="{FF2B5EF4-FFF2-40B4-BE49-F238E27FC236}">
                <a16:creationId xmlns:a16="http://schemas.microsoft.com/office/drawing/2014/main" id="{EF504FF1-5B58-44BC-AB9F-33A985B9BC5E}"/>
              </a:ext>
            </a:extLst>
          </p:cNvPr>
          <p:cNvSpPr>
            <a:spLocks noGrp="1"/>
          </p:cNvSpPr>
          <p:nvPr/>
        </p:nvSpPr>
        <p:spPr>
          <a:xfrm>
            <a:off x="3406159" y="505733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2" name="position-07">
            <a:extLst>
              <a:ext uri="{FF2B5EF4-FFF2-40B4-BE49-F238E27FC236}">
                <a16:creationId xmlns:a16="http://schemas.microsoft.com/office/drawing/2014/main" id="{3C2B84A6-C171-2AC7-08BB-954BA09E2BC7}"/>
              </a:ext>
            </a:extLst>
          </p:cNvPr>
          <p:cNvSpPr>
            <a:spLocks noGrp="1"/>
          </p:cNvSpPr>
          <p:nvPr/>
        </p:nvSpPr>
        <p:spPr>
          <a:xfrm>
            <a:off x="1390939" y="2280987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把路线、补给计划、码表提醒、实际摄入与训练复盘连成闭环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3" name="function-copy-07-0">
            <a:extLst>
              <a:ext uri="{FF2B5EF4-FFF2-40B4-BE49-F238E27FC236}">
                <a16:creationId xmlns:a16="http://schemas.microsoft.com/office/drawing/2014/main" id="{4F233424-E593-B713-1809-9C88B04D82A4}"/>
              </a:ext>
            </a:extLst>
          </p:cNvPr>
          <p:cNvSpPr>
            <a:spLocks noGrp="1"/>
          </p:cNvSpPr>
          <p:nvPr/>
        </p:nvSpPr>
        <p:spPr>
          <a:xfrm>
            <a:off x="782344" y="3781999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路线／训练导入与个性补给计划</a:t>
            </a:r>
          </a:p>
        </p:txBody>
      </p:sp>
      <p:sp>
        <p:nvSpPr>
          <p:cNvPr id="4" name="function-copy-07-1">
            <a:extLst>
              <a:ext uri="{FF2B5EF4-FFF2-40B4-BE49-F238E27FC236}">
                <a16:creationId xmlns:a16="http://schemas.microsoft.com/office/drawing/2014/main" id="{1316497A-BA7A-5FC2-368B-698109AF35E0}"/>
              </a:ext>
            </a:extLst>
          </p:cNvPr>
          <p:cNvSpPr>
            <a:spLocks noGrp="1"/>
          </p:cNvSpPr>
          <p:nvPr/>
        </p:nvSpPr>
        <p:spPr>
          <a:xfrm>
            <a:off x="782344" y="4324924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Garmin 实时提醒与摄入记录</a:t>
            </a:r>
          </a:p>
        </p:txBody>
      </p:sp>
      <p:sp>
        <p:nvSpPr>
          <p:cNvPr id="5" name="function-copy-07-2">
            <a:extLst>
              <a:ext uri="{FF2B5EF4-FFF2-40B4-BE49-F238E27FC236}">
                <a16:creationId xmlns:a16="http://schemas.microsoft.com/office/drawing/2014/main" id="{5A2C031E-81D5-704B-3E35-50DA8E86E19A}"/>
              </a:ext>
            </a:extLst>
          </p:cNvPr>
          <p:cNvSpPr>
            <a:spLocks noGrp="1"/>
          </p:cNvSpPr>
          <p:nvPr/>
        </p:nvSpPr>
        <p:spPr>
          <a:xfrm>
            <a:off x="782344" y="4867849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碳水、汗液及摄入消耗对比</a:t>
            </a:r>
          </a:p>
        </p:txBody>
      </p:sp>
      <p:sp>
        <p:nvSpPr>
          <p:cNvPr id="6" name="function-copy-07-3">
            <a:extLst>
              <a:ext uri="{FF2B5EF4-FFF2-40B4-BE49-F238E27FC236}">
                <a16:creationId xmlns:a16="http://schemas.microsoft.com/office/drawing/2014/main" id="{E560EC7A-EDFD-41DC-FC5F-3D40FAC79768}"/>
              </a:ext>
            </a:extLst>
          </p:cNvPr>
          <p:cNvSpPr>
            <a:spLocks noGrp="1"/>
          </p:cNvSpPr>
          <p:nvPr/>
        </p:nvSpPr>
        <p:spPr>
          <a:xfrm>
            <a:off x="782344" y="5410774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训练后评估、日常餐食、课程和教练看板</a:t>
            </a:r>
          </a:p>
        </p:txBody>
      </p:sp>
      <p:sp>
        <p:nvSpPr>
          <p:cNvPr id="18" name="analysis-copy-07-0">
            <a:extLst>
              <a:ext uri="{FF2B5EF4-FFF2-40B4-BE49-F238E27FC236}">
                <a16:creationId xmlns:a16="http://schemas.microsoft.com/office/drawing/2014/main" id="{807D9E77-77E1-3B35-DB82-92D1C6231CB4}"/>
              </a:ext>
            </a:extLst>
          </p:cNvPr>
          <p:cNvSpPr>
            <a:spLocks noGrp="1"/>
          </p:cNvSpPr>
          <p:nvPr/>
        </p:nvSpPr>
        <p:spPr>
          <a:xfrm>
            <a:off x="4231821" y="2964144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端到端补给链路完整；支持使用自己的补给品；教练端让营养数据进入训练协作。</a:t>
            </a:r>
          </a:p>
        </p:txBody>
      </p:sp>
      <p:sp>
        <p:nvSpPr>
          <p:cNvPr id="23" name="analysis-copy-07-1">
            <a:extLst>
              <a:ext uri="{FF2B5EF4-FFF2-40B4-BE49-F238E27FC236}">
                <a16:creationId xmlns:a16="http://schemas.microsoft.com/office/drawing/2014/main" id="{54650983-CD7C-FFAD-A62C-01B31392F20B}"/>
              </a:ext>
            </a:extLst>
          </p:cNvPr>
          <p:cNvSpPr>
            <a:spLocks noGrp="1"/>
          </p:cNvSpPr>
          <p:nvPr/>
        </p:nvSpPr>
        <p:spPr>
          <a:xfrm>
            <a:off x="4231821" y="3688044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跑中提醒进入手表；计划与实际摄入共用时间轴；训练后立即追问偏差；教练可看但不替用户操作。</a:t>
            </a:r>
          </a:p>
        </p:txBody>
      </p:sp>
      <p:sp>
        <p:nvSpPr>
          <p:cNvPr id="25" name="analysis-copy-07-3">
            <a:extLst>
              <a:ext uri="{FF2B5EF4-FFF2-40B4-BE49-F238E27FC236}">
                <a16:creationId xmlns:a16="http://schemas.microsoft.com/office/drawing/2014/main" id="{6427963B-70AD-58BE-2BA6-A52A8C9FFB21}"/>
              </a:ext>
            </a:extLst>
          </p:cNvPr>
          <p:cNvSpPr>
            <a:spLocks noGrp="1"/>
          </p:cNvSpPr>
          <p:nvPr/>
        </p:nvSpPr>
        <p:spPr>
          <a:xfrm>
            <a:off x="4204320" y="4358948"/>
            <a:ext cx="5512389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骑行心智较强；功能与记录成本偏高；依赖多平台同步；Android 体验与重复记录需实测。</a:t>
            </a:r>
          </a:p>
        </p:txBody>
      </p:sp>
      <p:sp>
        <p:nvSpPr>
          <p:cNvPr id="28" name="analysis-copy-07-4">
            <a:extLst>
              <a:ext uri="{FF2B5EF4-FFF2-40B4-BE49-F238E27FC236}">
                <a16:creationId xmlns:a16="http://schemas.microsoft.com/office/drawing/2014/main" id="{F50303A1-F0F5-045E-57D1-E64D917E9EBD}"/>
              </a:ext>
            </a:extLst>
          </p:cNvPr>
          <p:cNvSpPr>
            <a:spLocks noGrp="1"/>
          </p:cNvSpPr>
          <p:nvPr/>
        </p:nvSpPr>
        <p:spPr>
          <a:xfrm>
            <a:off x="4204320" y="4959095"/>
            <a:ext cx="5512389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 Basic＋Premium；官网公开 €9.99／月或 €49.99／年，另有教练能力。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7E15ECC4-9A4B-8594-5D73-325A5B0EC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956" y="2097702"/>
            <a:ext cx="1850245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78810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跑步教练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55241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index-02">
            <a:extLst>
              <a:ext uri="{FF2B5EF4-FFF2-40B4-BE49-F238E27FC236}">
                <a16:creationId xmlns:a16="http://schemas.microsoft.com/office/drawing/2014/main" id="{605D1C3C-23BD-4628-8EAA-A5C03B48577E}"/>
              </a:ext>
            </a:extLst>
          </p:cNvPr>
          <p:cNvSpPr>
            <a:spLocks noGrp="1"/>
          </p:cNvSpPr>
          <p:nvPr/>
        </p:nvSpPr>
        <p:spPr>
          <a:xfrm>
            <a:off x="669977" y="1705211"/>
            <a:ext cx="585386" cy="4785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 dirty="0">
                <a:solidFill>
                  <a:srgbClr val="FF4B22"/>
                </a:solidFill>
              </a:rPr>
              <a:t>0</a:t>
            </a:r>
            <a:r>
              <a:rPr lang="en-US" sz="2250" b="1" dirty="0">
                <a:solidFill>
                  <a:srgbClr val="FF4B22"/>
                </a:solidFill>
              </a:rPr>
              <a:t>8</a:t>
            </a:r>
            <a:endParaRPr sz="2250" b="1" dirty="0">
              <a:solidFill>
                <a:srgbClr val="FF4B22"/>
              </a:solidFill>
            </a:endParaRPr>
          </a:p>
        </p:txBody>
      </p:sp>
      <p:sp>
        <p:nvSpPr>
          <p:cNvPr id="9" name="title-02">
            <a:extLst>
              <a:ext uri="{FF2B5EF4-FFF2-40B4-BE49-F238E27FC236}">
                <a16:creationId xmlns:a16="http://schemas.microsoft.com/office/drawing/2014/main" id="{653C1731-55FD-4377-A877-45B495894F1D}"/>
              </a:ext>
            </a:extLst>
          </p:cNvPr>
          <p:cNvSpPr>
            <a:spLocks noGrp="1"/>
          </p:cNvSpPr>
          <p:nvPr/>
        </p:nvSpPr>
        <p:spPr>
          <a:xfrm>
            <a:off x="1411741" y="1700362"/>
            <a:ext cx="4309096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lang="en-US" sz="2850" b="1" dirty="0">
                <a:solidFill>
                  <a:srgbClr val="202A35"/>
                </a:solidFill>
              </a:rPr>
              <a:t>MAVR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10" name="accent-02">
            <a:extLst>
              <a:ext uri="{FF2B5EF4-FFF2-40B4-BE49-F238E27FC236}">
                <a16:creationId xmlns:a16="http://schemas.microsoft.com/office/drawing/2014/main" id="{8F63EC31-6560-45C6-BF15-1EF9B5B8C1B9}"/>
              </a:ext>
            </a:extLst>
          </p:cNvPr>
          <p:cNvSpPr>
            <a:spLocks noGrp="1"/>
          </p:cNvSpPr>
          <p:nvPr/>
        </p:nvSpPr>
        <p:spPr>
          <a:xfrm>
            <a:off x="642643" y="2177279"/>
            <a:ext cx="699210" cy="6447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1" name="position-label-02">
            <a:extLst>
              <a:ext uri="{FF2B5EF4-FFF2-40B4-BE49-F238E27FC236}">
                <a16:creationId xmlns:a16="http://schemas.microsoft.com/office/drawing/2014/main" id="{FB4316C5-693A-4C33-A807-7301AE57C648}"/>
              </a:ext>
            </a:extLst>
          </p:cNvPr>
          <p:cNvSpPr>
            <a:spLocks noGrp="1"/>
          </p:cNvSpPr>
          <p:nvPr/>
        </p:nvSpPr>
        <p:spPr>
          <a:xfrm>
            <a:off x="576973" y="2355132"/>
            <a:ext cx="975644" cy="276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13" name="position-rule-02">
            <a:extLst>
              <a:ext uri="{FF2B5EF4-FFF2-40B4-BE49-F238E27FC236}">
                <a16:creationId xmlns:a16="http://schemas.microsoft.com/office/drawing/2014/main" id="{759C2862-2D04-4AA7-BD4C-33E66CD6CCB9}"/>
              </a:ext>
            </a:extLst>
          </p:cNvPr>
          <p:cNvSpPr>
            <a:spLocks noGrp="1"/>
          </p:cNvSpPr>
          <p:nvPr/>
        </p:nvSpPr>
        <p:spPr>
          <a:xfrm>
            <a:off x="664869" y="2719738"/>
            <a:ext cx="8732255" cy="60023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4" name="function-label-02">
            <a:extLst>
              <a:ext uri="{FF2B5EF4-FFF2-40B4-BE49-F238E27FC236}">
                <a16:creationId xmlns:a16="http://schemas.microsoft.com/office/drawing/2014/main" id="{25B175DA-FFF3-4A71-BE9A-47F14FC911EB}"/>
              </a:ext>
            </a:extLst>
          </p:cNvPr>
          <p:cNvSpPr>
            <a:spLocks noGrp="1"/>
          </p:cNvSpPr>
          <p:nvPr/>
        </p:nvSpPr>
        <p:spPr>
          <a:xfrm>
            <a:off x="1248868" y="3245040"/>
            <a:ext cx="1463466" cy="3129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15" name="function-02-0">
            <a:extLst>
              <a:ext uri="{FF2B5EF4-FFF2-40B4-BE49-F238E27FC236}">
                <a16:creationId xmlns:a16="http://schemas.microsoft.com/office/drawing/2014/main" id="{D95D518F-A1E9-4531-8AEC-96FC773D5DB7}"/>
              </a:ext>
            </a:extLst>
          </p:cNvPr>
          <p:cNvSpPr>
            <a:spLocks noGrp="1"/>
          </p:cNvSpPr>
          <p:nvPr/>
        </p:nvSpPr>
        <p:spPr>
          <a:xfrm>
            <a:off x="493511" y="3666452"/>
            <a:ext cx="428498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7" name="function-02-1">
            <a:extLst>
              <a:ext uri="{FF2B5EF4-FFF2-40B4-BE49-F238E27FC236}">
                <a16:creationId xmlns:a16="http://schemas.microsoft.com/office/drawing/2014/main" id="{3E0403A3-EFD7-4E4C-BA16-5566EA09E3AB}"/>
              </a:ext>
            </a:extLst>
          </p:cNvPr>
          <p:cNvSpPr>
            <a:spLocks noGrp="1"/>
          </p:cNvSpPr>
          <p:nvPr/>
        </p:nvSpPr>
        <p:spPr>
          <a:xfrm>
            <a:off x="479759" y="4223128"/>
            <a:ext cx="512176" cy="28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function-02-2">
            <a:extLst>
              <a:ext uri="{FF2B5EF4-FFF2-40B4-BE49-F238E27FC236}">
                <a16:creationId xmlns:a16="http://schemas.microsoft.com/office/drawing/2014/main" id="{EFCF5011-240E-4B11-8A16-A09622C192F0}"/>
              </a:ext>
            </a:extLst>
          </p:cNvPr>
          <p:cNvSpPr>
            <a:spLocks noGrp="1"/>
          </p:cNvSpPr>
          <p:nvPr/>
        </p:nvSpPr>
        <p:spPr>
          <a:xfrm>
            <a:off x="479762" y="4752302"/>
            <a:ext cx="512176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2" name="function-02-3">
            <a:extLst>
              <a:ext uri="{FF2B5EF4-FFF2-40B4-BE49-F238E27FC236}">
                <a16:creationId xmlns:a16="http://schemas.microsoft.com/office/drawing/2014/main" id="{E0882506-8458-4CA6-8920-8FE494C75352}"/>
              </a:ext>
            </a:extLst>
          </p:cNvPr>
          <p:cNvSpPr>
            <a:spLocks noGrp="1"/>
          </p:cNvSpPr>
          <p:nvPr/>
        </p:nvSpPr>
        <p:spPr>
          <a:xfrm>
            <a:off x="486634" y="5295228"/>
            <a:ext cx="512176" cy="3082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0" name="analysis-label-02-0">
            <a:extLst>
              <a:ext uri="{FF2B5EF4-FFF2-40B4-BE49-F238E27FC236}">
                <a16:creationId xmlns:a16="http://schemas.microsoft.com/office/drawing/2014/main" id="{7A360D3F-0F71-427F-841D-EA55CE009F7D}"/>
              </a:ext>
            </a:extLst>
          </p:cNvPr>
          <p:cNvSpPr>
            <a:spLocks noGrp="1"/>
          </p:cNvSpPr>
          <p:nvPr/>
        </p:nvSpPr>
        <p:spPr>
          <a:xfrm>
            <a:off x="3406159" y="3089884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4" name="analysis-rule-02-1">
            <a:extLst>
              <a:ext uri="{FF2B5EF4-FFF2-40B4-BE49-F238E27FC236}">
                <a16:creationId xmlns:a16="http://schemas.microsoft.com/office/drawing/2014/main" id="{59EDA888-C642-4E56-871F-BA586C15427C}"/>
              </a:ext>
            </a:extLst>
          </p:cNvPr>
          <p:cNvSpPr>
            <a:spLocks noGrp="1"/>
          </p:cNvSpPr>
          <p:nvPr/>
        </p:nvSpPr>
        <p:spPr>
          <a:xfrm>
            <a:off x="3802234" y="3586520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54" name="analysis-label-02-1">
            <a:extLst>
              <a:ext uri="{FF2B5EF4-FFF2-40B4-BE49-F238E27FC236}">
                <a16:creationId xmlns:a16="http://schemas.microsoft.com/office/drawing/2014/main" id="{AA86C4FF-1972-4C24-B248-D17418F32978}"/>
              </a:ext>
            </a:extLst>
          </p:cNvPr>
          <p:cNvSpPr>
            <a:spLocks noGrp="1"/>
          </p:cNvSpPr>
          <p:nvPr/>
        </p:nvSpPr>
        <p:spPr>
          <a:xfrm>
            <a:off x="3406159" y="3813784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56" name="analysis-rule-02-2">
            <a:extLst>
              <a:ext uri="{FF2B5EF4-FFF2-40B4-BE49-F238E27FC236}">
                <a16:creationId xmlns:a16="http://schemas.microsoft.com/office/drawing/2014/main" id="{1B742803-3A0F-46F8-B61E-DEE58BC278A1}"/>
              </a:ext>
            </a:extLst>
          </p:cNvPr>
          <p:cNvSpPr>
            <a:spLocks noGrp="1"/>
          </p:cNvSpPr>
          <p:nvPr/>
        </p:nvSpPr>
        <p:spPr>
          <a:xfrm>
            <a:off x="3802234" y="4248538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0" name="analysis-label-02-3">
            <a:extLst>
              <a:ext uri="{FF2B5EF4-FFF2-40B4-BE49-F238E27FC236}">
                <a16:creationId xmlns:a16="http://schemas.microsoft.com/office/drawing/2014/main" id="{8A4FE0C6-7FF2-424A-8FA6-AA32DB546A51}"/>
              </a:ext>
            </a:extLst>
          </p:cNvPr>
          <p:cNvSpPr>
            <a:spLocks noGrp="1"/>
          </p:cNvSpPr>
          <p:nvPr/>
        </p:nvSpPr>
        <p:spPr>
          <a:xfrm>
            <a:off x="3406159" y="445718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62" name="analysis-rule-02-4">
            <a:extLst>
              <a:ext uri="{FF2B5EF4-FFF2-40B4-BE49-F238E27FC236}">
                <a16:creationId xmlns:a16="http://schemas.microsoft.com/office/drawing/2014/main" id="{B81F9FB6-D8A7-4F44-B1E0-F3FBD109F2EB}"/>
              </a:ext>
            </a:extLst>
          </p:cNvPr>
          <p:cNvSpPr>
            <a:spLocks noGrp="1"/>
          </p:cNvSpPr>
          <p:nvPr/>
        </p:nvSpPr>
        <p:spPr>
          <a:xfrm>
            <a:off x="3802234" y="4967572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3" name="analysis-label-02-4">
            <a:extLst>
              <a:ext uri="{FF2B5EF4-FFF2-40B4-BE49-F238E27FC236}">
                <a16:creationId xmlns:a16="http://schemas.microsoft.com/office/drawing/2014/main" id="{EF504FF1-5B58-44BC-AB9F-33A985B9BC5E}"/>
              </a:ext>
            </a:extLst>
          </p:cNvPr>
          <p:cNvSpPr>
            <a:spLocks noGrp="1"/>
          </p:cNvSpPr>
          <p:nvPr/>
        </p:nvSpPr>
        <p:spPr>
          <a:xfrm>
            <a:off x="3406159" y="505733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12" name="position-08">
            <a:extLst>
              <a:ext uri="{FF2B5EF4-FFF2-40B4-BE49-F238E27FC236}">
                <a16:creationId xmlns:a16="http://schemas.microsoft.com/office/drawing/2014/main" id="{BC8EB9BF-6531-68FE-1A88-635C757F1281}"/>
              </a:ext>
            </a:extLst>
          </p:cNvPr>
          <p:cNvSpPr>
            <a:spLocks noGrp="1"/>
          </p:cNvSpPr>
          <p:nvPr/>
        </p:nvSpPr>
        <p:spPr>
          <a:xfrm>
            <a:off x="1384066" y="2294737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以未来训练需求驱动今天怎么吃，统一日常饮食、途中补给与比赛策略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16" name="function-copy-08-0">
            <a:extLst>
              <a:ext uri="{FF2B5EF4-FFF2-40B4-BE49-F238E27FC236}">
                <a16:creationId xmlns:a16="http://schemas.microsoft.com/office/drawing/2014/main" id="{B3EDDBDD-D051-A08C-C64F-2B22B2DDBCBF}"/>
              </a:ext>
            </a:extLst>
          </p:cNvPr>
          <p:cNvSpPr>
            <a:spLocks noGrp="1"/>
          </p:cNvSpPr>
          <p:nvPr/>
        </p:nvSpPr>
        <p:spPr>
          <a:xfrm>
            <a:off x="713593" y="3603243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训练日历与动态热量／宏量目标</a:t>
            </a:r>
          </a:p>
        </p:txBody>
      </p:sp>
      <p:sp>
        <p:nvSpPr>
          <p:cNvPr id="19" name="function-copy-08-1">
            <a:extLst>
              <a:ext uri="{FF2B5EF4-FFF2-40B4-BE49-F238E27FC236}">
                <a16:creationId xmlns:a16="http://schemas.microsoft.com/office/drawing/2014/main" id="{EFDB742B-4294-C02A-2FC4-BDF0BEA01EEC}"/>
              </a:ext>
            </a:extLst>
          </p:cNvPr>
          <p:cNvSpPr>
            <a:spLocks noGrp="1"/>
          </p:cNvSpPr>
          <p:nvPr/>
        </p:nvSpPr>
        <p:spPr>
          <a:xfrm>
            <a:off x="713593" y="4146168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餐食时间线、定时补给与碳水装载</a:t>
            </a:r>
          </a:p>
        </p:txBody>
      </p:sp>
      <p:sp>
        <p:nvSpPr>
          <p:cNvPr id="21" name="function-copy-08-2">
            <a:extLst>
              <a:ext uri="{FF2B5EF4-FFF2-40B4-BE49-F238E27FC236}">
                <a16:creationId xmlns:a16="http://schemas.microsoft.com/office/drawing/2014/main" id="{AA40718E-8164-D795-4FE8-4E7DEC56A612}"/>
              </a:ext>
            </a:extLst>
          </p:cNvPr>
          <p:cNvSpPr>
            <a:spLocks noGrp="1"/>
          </p:cNvSpPr>
          <p:nvPr/>
        </p:nvSpPr>
        <p:spPr>
          <a:xfrm>
            <a:off x="713593" y="4689093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实时糖原预测与多模态饮食记录</a:t>
            </a:r>
          </a:p>
        </p:txBody>
      </p:sp>
      <p:sp>
        <p:nvSpPr>
          <p:cNvPr id="24" name="function-copy-08-3">
            <a:extLst>
              <a:ext uri="{FF2B5EF4-FFF2-40B4-BE49-F238E27FC236}">
                <a16:creationId xmlns:a16="http://schemas.microsoft.com/office/drawing/2014/main" id="{E8E67074-9921-8BB2-BD72-F81FB14494E9}"/>
              </a:ext>
            </a:extLst>
          </p:cNvPr>
          <p:cNvSpPr>
            <a:spLocks noGrp="1"/>
          </p:cNvSpPr>
          <p:nvPr/>
        </p:nvSpPr>
        <p:spPr>
          <a:xfrm>
            <a:off x="713593" y="5232018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AI 营养教练及多耐力项目支持</a:t>
            </a:r>
          </a:p>
        </p:txBody>
      </p:sp>
      <p:sp>
        <p:nvSpPr>
          <p:cNvPr id="26" name="analysis-copy-08-0">
            <a:extLst>
              <a:ext uri="{FF2B5EF4-FFF2-40B4-BE49-F238E27FC236}">
                <a16:creationId xmlns:a16="http://schemas.microsoft.com/office/drawing/2014/main" id="{18776CE8-939B-7F27-A1E6-172C35AD3998}"/>
              </a:ext>
            </a:extLst>
          </p:cNvPr>
          <p:cNvSpPr>
            <a:spLocks noGrp="1"/>
          </p:cNvSpPr>
          <p:nvPr/>
        </p:nvSpPr>
        <p:spPr>
          <a:xfrm>
            <a:off x="4169946" y="2964136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日常饮食、训练补给和比赛策略共享数据模型；糖原投影视图直观；AI</a:t>
            </a:r>
            <a:r>
              <a:rPr sz="1215" dirty="0">
                <a:solidFill>
                  <a:srgbClr val="384550"/>
                </a:solidFill>
              </a:rPr>
              <a:t> </a:t>
            </a:r>
            <a:r>
              <a:rPr sz="1215" dirty="0" err="1">
                <a:solidFill>
                  <a:srgbClr val="384550"/>
                </a:solidFill>
              </a:rPr>
              <a:t>掌握日历、目标和历史上下文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29" name="analysis-copy-08-1">
            <a:extLst>
              <a:ext uri="{FF2B5EF4-FFF2-40B4-BE49-F238E27FC236}">
                <a16:creationId xmlns:a16="http://schemas.microsoft.com/office/drawing/2014/main" id="{D6E4C7D1-4641-6606-2E9D-6F25709716AD}"/>
              </a:ext>
            </a:extLst>
          </p:cNvPr>
          <p:cNvSpPr>
            <a:spLocks noGrp="1"/>
          </p:cNvSpPr>
          <p:nvPr/>
        </p:nvSpPr>
        <p:spPr>
          <a:xfrm>
            <a:off x="4169946" y="3688036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让未来训练决定今日摄入；把宏量目标落到具体时间；AI</a:t>
            </a:r>
            <a:r>
              <a:rPr sz="1215" dirty="0">
                <a:solidFill>
                  <a:srgbClr val="384550"/>
                </a:solidFill>
              </a:rPr>
              <a:t> </a:t>
            </a:r>
            <a:r>
              <a:rPr sz="1215" dirty="0" err="1">
                <a:solidFill>
                  <a:srgbClr val="384550"/>
                </a:solidFill>
              </a:rPr>
              <a:t>对话必须基于结构化训练与摄入数据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32" name="analysis-copy-08-3">
            <a:extLst>
              <a:ext uri="{FF2B5EF4-FFF2-40B4-BE49-F238E27FC236}">
                <a16:creationId xmlns:a16="http://schemas.microsoft.com/office/drawing/2014/main" id="{9A437CAC-BED4-0EEF-20B3-A3DFDEBCC951}"/>
              </a:ext>
            </a:extLst>
          </p:cNvPr>
          <p:cNvSpPr>
            <a:spLocks noGrp="1"/>
          </p:cNvSpPr>
          <p:nvPr/>
        </p:nvSpPr>
        <p:spPr>
          <a:xfrm>
            <a:off x="4169946" y="4331436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科学性与案例缺少独立验证；受训练和饮食记录质量影响；产品偏早期、iPhone</a:t>
            </a:r>
            <a:r>
              <a:rPr sz="1215" dirty="0">
                <a:solidFill>
                  <a:srgbClr val="384550"/>
                </a:solidFill>
              </a:rPr>
              <a:t> </a:t>
            </a:r>
            <a:r>
              <a:rPr sz="1215" dirty="0" err="1">
                <a:solidFill>
                  <a:srgbClr val="384550"/>
                </a:solidFill>
              </a:rPr>
              <a:t>优先、本地化不足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33" name="analysis-copy-08-4">
            <a:extLst>
              <a:ext uri="{FF2B5EF4-FFF2-40B4-BE49-F238E27FC236}">
                <a16:creationId xmlns:a16="http://schemas.microsoft.com/office/drawing/2014/main" id="{436A89D7-3548-F31D-3439-35EDF3B3BC20}"/>
              </a:ext>
            </a:extLst>
          </p:cNvPr>
          <p:cNvSpPr>
            <a:spLocks noGrp="1"/>
          </p:cNvSpPr>
          <p:nvPr/>
        </p:nvSpPr>
        <p:spPr>
          <a:xfrm>
            <a:off x="4169944" y="5055336"/>
            <a:ext cx="5620323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免费试用＋MAVR</a:t>
            </a:r>
            <a:r>
              <a:rPr sz="1215" dirty="0">
                <a:solidFill>
                  <a:srgbClr val="384550"/>
                </a:solidFill>
              </a:rPr>
              <a:t> </a:t>
            </a:r>
            <a:r>
              <a:rPr sz="1215" dirty="0" err="1">
                <a:solidFill>
                  <a:srgbClr val="384550"/>
                </a:solidFill>
              </a:rPr>
              <a:t>Pro；AI</a:t>
            </a:r>
            <a:r>
              <a:rPr sz="1215" dirty="0">
                <a:solidFill>
                  <a:srgbClr val="384550"/>
                </a:solidFill>
              </a:rPr>
              <a:t> </a:t>
            </a:r>
            <a:r>
              <a:rPr sz="1215" dirty="0" err="1">
                <a:solidFill>
                  <a:srgbClr val="384550"/>
                </a:solidFill>
              </a:rPr>
              <a:t>食物分析、语音记录和动态餐食生成属于高级能力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93B07DC9-57AE-69BD-B6D5-B3DF840E84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752" y="2047634"/>
            <a:ext cx="1850403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02442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MAVR</a:t>
            </a:r>
            <a:r>
              <a:rPr lang="zh-CN" altLang="en-US" sz="2400" b="1" dirty="0">
                <a:solidFill>
                  <a:srgbClr val="FB4516"/>
                </a:solidFill>
              </a:rPr>
              <a:t>功能详解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07116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93B07DC9-57AE-69BD-B6D5-B3DF840E84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33" y="1858957"/>
            <a:ext cx="1850403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F86B16F-786A-9C93-88E1-D8808363D018}"/>
              </a:ext>
            </a:extLst>
          </p:cNvPr>
          <p:cNvSpPr txBox="1"/>
          <p:nvPr/>
        </p:nvSpPr>
        <p:spPr>
          <a:xfrm>
            <a:off x="3471971" y="3500225"/>
            <a:ext cx="27088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总览页为日历，根据用户档案</a:t>
            </a:r>
            <a:endParaRPr lang="en-US" altLang="zh-CN" sz="1400" b="1" dirty="0"/>
          </a:p>
          <a:p>
            <a:r>
              <a:rPr lang="zh-CN" altLang="en-US" sz="1400" b="1" dirty="0"/>
              <a:t>、训练目标和活动程度生成可视化的营养素量化表、</a:t>
            </a:r>
            <a:r>
              <a:rPr lang="en-US" altLang="zh-CN" sz="1400" b="1" dirty="0"/>
              <a:t>Meal Plan</a:t>
            </a:r>
            <a:endParaRPr lang="zh-CN" altLang="en-US" sz="1400" b="1" dirty="0"/>
          </a:p>
        </p:txBody>
      </p:sp>
      <p:sp>
        <p:nvSpPr>
          <p:cNvPr id="3" name="箭头: 下 2">
            <a:extLst>
              <a:ext uri="{FF2B5EF4-FFF2-40B4-BE49-F238E27FC236}">
                <a16:creationId xmlns:a16="http://schemas.microsoft.com/office/drawing/2014/main" id="{0781B29F-6048-DE3A-EF04-3F2A9969C681}"/>
              </a:ext>
            </a:extLst>
          </p:cNvPr>
          <p:cNvSpPr/>
          <p:nvPr/>
        </p:nvSpPr>
        <p:spPr>
          <a:xfrm rot="16200000">
            <a:off x="6330334" y="3570486"/>
            <a:ext cx="175318" cy="598142"/>
          </a:xfrm>
          <a:prstGeom prst="downArrow">
            <a:avLst/>
          </a:prstGeom>
          <a:solidFill>
            <a:srgbClr val="FB451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F875221-54B5-3597-0D10-947327BFB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795" y="1858956"/>
            <a:ext cx="1850403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5933FF3-5A8D-D55D-5C56-339C66061D59}"/>
              </a:ext>
            </a:extLst>
          </p:cNvPr>
          <p:cNvSpPr txBox="1"/>
          <p:nvPr/>
        </p:nvSpPr>
        <p:spPr>
          <a:xfrm>
            <a:off x="8827746" y="3500224"/>
            <a:ext cx="27088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根据用户需求查询食物的营养素含量和热量，并可实时询问</a:t>
            </a:r>
            <a:r>
              <a:rPr lang="en-US" altLang="zh-CN" sz="1400" b="1" dirty="0"/>
              <a:t>AI</a:t>
            </a:r>
            <a:r>
              <a:rPr lang="zh-CN" altLang="en-US" sz="1400" b="1" dirty="0"/>
              <a:t>食物、恢复、营养建议</a:t>
            </a:r>
          </a:p>
        </p:txBody>
      </p:sp>
    </p:spTree>
    <p:extLst>
      <p:ext uri="{BB962C8B-B14F-4D97-AF65-F5344CB8AC3E}">
        <p14:creationId xmlns:p14="http://schemas.microsoft.com/office/powerpoint/2010/main" val="1535092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MAVR</a:t>
            </a:r>
            <a:r>
              <a:rPr lang="zh-CN" altLang="en-US" sz="2400" b="1" dirty="0">
                <a:solidFill>
                  <a:srgbClr val="FB4516"/>
                </a:solidFill>
              </a:rPr>
              <a:t>功能详解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07116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F86B16F-786A-9C93-88E1-D8808363D018}"/>
              </a:ext>
            </a:extLst>
          </p:cNvPr>
          <p:cNvSpPr txBox="1"/>
          <p:nvPr/>
        </p:nvSpPr>
        <p:spPr>
          <a:xfrm>
            <a:off x="3471971" y="3610227"/>
            <a:ext cx="2601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手动输入今日训练计划并选择天气后给出训练时的糖原消耗速率</a:t>
            </a:r>
          </a:p>
        </p:txBody>
      </p:sp>
      <p:sp>
        <p:nvSpPr>
          <p:cNvPr id="3" name="箭头: 下 2">
            <a:extLst>
              <a:ext uri="{FF2B5EF4-FFF2-40B4-BE49-F238E27FC236}">
                <a16:creationId xmlns:a16="http://schemas.microsoft.com/office/drawing/2014/main" id="{0781B29F-6048-DE3A-EF04-3F2A9969C681}"/>
              </a:ext>
            </a:extLst>
          </p:cNvPr>
          <p:cNvSpPr/>
          <p:nvPr/>
        </p:nvSpPr>
        <p:spPr>
          <a:xfrm rot="16200000">
            <a:off x="6330334" y="3570486"/>
            <a:ext cx="175318" cy="598142"/>
          </a:xfrm>
          <a:prstGeom prst="downArrow">
            <a:avLst/>
          </a:prstGeom>
          <a:solidFill>
            <a:srgbClr val="FB451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5933FF3-5A8D-D55D-5C56-339C66061D59}"/>
              </a:ext>
            </a:extLst>
          </p:cNvPr>
          <p:cNvSpPr txBox="1"/>
          <p:nvPr/>
        </p:nvSpPr>
        <p:spPr>
          <a:xfrm>
            <a:off x="8813996" y="3630852"/>
            <a:ext cx="270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个人设备授权、训练数据、个人档案等设置类功能界面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27286AC-A8E5-D0E9-7CAE-F974F6AEBF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52" y="1946616"/>
            <a:ext cx="1850403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BD07D6F-90E2-572C-53B9-5EDEA849D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937" y="1952016"/>
            <a:ext cx="1845433" cy="401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66314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tem-title-5">
            <a:extLst>
              <a:ext uri="{FF2B5EF4-FFF2-40B4-BE49-F238E27FC236}">
                <a16:creationId xmlns:a16="http://schemas.microsoft.com/office/drawing/2014/main" id="{72D696F4-2BAD-EF2E-361E-26FF6F930B26}"/>
              </a:ext>
            </a:extLst>
          </p:cNvPr>
          <p:cNvSpPr>
            <a:spLocks noGrp="1"/>
          </p:cNvSpPr>
          <p:nvPr/>
        </p:nvSpPr>
        <p:spPr>
          <a:xfrm>
            <a:off x="2381250" y="2571750"/>
            <a:ext cx="7429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D7441B"/>
                </a:solidFill>
              </a:defRPr>
            </a:pPr>
            <a:r>
              <a:rPr lang="zh-CN" altLang="en-US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四、通用膳食记录工具</a:t>
            </a:r>
            <a:endParaRPr sz="2550" b="1" dirty="0">
              <a:solidFill>
                <a:srgbClr val="FF4B22"/>
              </a:solidFill>
              <a:latin typeface="Microsoft YaHei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BF914A36-E61E-A2AA-239A-6DF71CA36594}"/>
              </a:ext>
            </a:extLst>
          </p:cNvPr>
          <p:cNvSpPr/>
          <p:nvPr/>
        </p:nvSpPr>
        <p:spPr>
          <a:xfrm>
            <a:off x="1424768" y="4074453"/>
            <a:ext cx="9559358" cy="7527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1C93945-D455-45F6-6F2C-72A40964D95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466023" y="4202959"/>
            <a:ext cx="94930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1400" b="1" dirty="0"/>
              <a:t>这类产品是“个人膳食数据记录平台”</a:t>
            </a:r>
            <a:r>
              <a:rPr lang="en-US" altLang="zh-CN" sz="1400" b="1" dirty="0"/>
              <a:t>——</a:t>
            </a:r>
            <a:r>
              <a:rPr lang="zh-CN" altLang="en-US" sz="1400" b="1" dirty="0"/>
              <a:t>通过庞大食物库、条码扫描、语音和图片识别降低记录门槛，持续沉淀用户的饮食、体重与营养目标数据，再通过高级分析、个性化目标、无广告体验和增值工具形成会员订阅。</a:t>
            </a:r>
            <a:endParaRPr kumimoji="0" lang="zh-CN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12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跑步教练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379616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index-02">
            <a:extLst>
              <a:ext uri="{FF2B5EF4-FFF2-40B4-BE49-F238E27FC236}">
                <a16:creationId xmlns:a16="http://schemas.microsoft.com/office/drawing/2014/main" id="{605D1C3C-23BD-4628-8EAA-A5C03B48577E}"/>
              </a:ext>
            </a:extLst>
          </p:cNvPr>
          <p:cNvSpPr>
            <a:spLocks noGrp="1"/>
          </p:cNvSpPr>
          <p:nvPr/>
        </p:nvSpPr>
        <p:spPr>
          <a:xfrm>
            <a:off x="594352" y="1705211"/>
            <a:ext cx="585386" cy="4785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 dirty="0">
                <a:solidFill>
                  <a:srgbClr val="FF4B22"/>
                </a:solidFill>
              </a:rPr>
              <a:t>0</a:t>
            </a:r>
            <a:r>
              <a:rPr lang="en-US" sz="2250" b="1" dirty="0">
                <a:solidFill>
                  <a:srgbClr val="FF4B22"/>
                </a:solidFill>
              </a:rPr>
              <a:t>9</a:t>
            </a:r>
            <a:endParaRPr sz="2250" b="1" dirty="0">
              <a:solidFill>
                <a:srgbClr val="FF4B22"/>
              </a:solidFill>
            </a:endParaRPr>
          </a:p>
        </p:txBody>
      </p:sp>
      <p:sp>
        <p:nvSpPr>
          <p:cNvPr id="9" name="title-02">
            <a:extLst>
              <a:ext uri="{FF2B5EF4-FFF2-40B4-BE49-F238E27FC236}">
                <a16:creationId xmlns:a16="http://schemas.microsoft.com/office/drawing/2014/main" id="{653C1731-55FD-4377-A877-45B495894F1D}"/>
              </a:ext>
            </a:extLst>
          </p:cNvPr>
          <p:cNvSpPr>
            <a:spLocks noGrp="1"/>
          </p:cNvSpPr>
          <p:nvPr/>
        </p:nvSpPr>
        <p:spPr>
          <a:xfrm>
            <a:off x="1336116" y="1700362"/>
            <a:ext cx="4309096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lang="en-US" sz="2850" b="1" dirty="0">
                <a:solidFill>
                  <a:srgbClr val="202A35"/>
                </a:solidFill>
              </a:rPr>
              <a:t>M</a:t>
            </a:r>
            <a:r>
              <a:rPr lang="en-US" altLang="zh-CN" sz="2850" b="1" dirty="0">
                <a:solidFill>
                  <a:srgbClr val="202A35"/>
                </a:solidFill>
              </a:rPr>
              <a:t>yFitnessPal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10" name="accent-02">
            <a:extLst>
              <a:ext uri="{FF2B5EF4-FFF2-40B4-BE49-F238E27FC236}">
                <a16:creationId xmlns:a16="http://schemas.microsoft.com/office/drawing/2014/main" id="{8F63EC31-6560-45C6-BF15-1EF9B5B8C1B9}"/>
              </a:ext>
            </a:extLst>
          </p:cNvPr>
          <p:cNvSpPr>
            <a:spLocks noGrp="1"/>
          </p:cNvSpPr>
          <p:nvPr/>
        </p:nvSpPr>
        <p:spPr>
          <a:xfrm>
            <a:off x="567018" y="2177279"/>
            <a:ext cx="699210" cy="6447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1" name="position-label-02">
            <a:extLst>
              <a:ext uri="{FF2B5EF4-FFF2-40B4-BE49-F238E27FC236}">
                <a16:creationId xmlns:a16="http://schemas.microsoft.com/office/drawing/2014/main" id="{FB4316C5-693A-4C33-A807-7301AE57C648}"/>
              </a:ext>
            </a:extLst>
          </p:cNvPr>
          <p:cNvSpPr>
            <a:spLocks noGrp="1"/>
          </p:cNvSpPr>
          <p:nvPr/>
        </p:nvSpPr>
        <p:spPr>
          <a:xfrm>
            <a:off x="501348" y="2355132"/>
            <a:ext cx="975644" cy="276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13" name="position-rule-02">
            <a:extLst>
              <a:ext uri="{FF2B5EF4-FFF2-40B4-BE49-F238E27FC236}">
                <a16:creationId xmlns:a16="http://schemas.microsoft.com/office/drawing/2014/main" id="{759C2862-2D04-4AA7-BD4C-33E66CD6CCB9}"/>
              </a:ext>
            </a:extLst>
          </p:cNvPr>
          <p:cNvSpPr>
            <a:spLocks noGrp="1"/>
          </p:cNvSpPr>
          <p:nvPr/>
        </p:nvSpPr>
        <p:spPr>
          <a:xfrm>
            <a:off x="589244" y="2719738"/>
            <a:ext cx="8732255" cy="60023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4" name="function-label-02">
            <a:extLst>
              <a:ext uri="{FF2B5EF4-FFF2-40B4-BE49-F238E27FC236}">
                <a16:creationId xmlns:a16="http://schemas.microsoft.com/office/drawing/2014/main" id="{25B175DA-FFF3-4A71-BE9A-47F14FC911EB}"/>
              </a:ext>
            </a:extLst>
          </p:cNvPr>
          <p:cNvSpPr>
            <a:spLocks noGrp="1"/>
          </p:cNvSpPr>
          <p:nvPr/>
        </p:nvSpPr>
        <p:spPr>
          <a:xfrm>
            <a:off x="1173243" y="3245040"/>
            <a:ext cx="1463466" cy="3129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15" name="function-02-0">
            <a:extLst>
              <a:ext uri="{FF2B5EF4-FFF2-40B4-BE49-F238E27FC236}">
                <a16:creationId xmlns:a16="http://schemas.microsoft.com/office/drawing/2014/main" id="{D95D518F-A1E9-4531-8AEC-96FC773D5DB7}"/>
              </a:ext>
            </a:extLst>
          </p:cNvPr>
          <p:cNvSpPr>
            <a:spLocks noGrp="1"/>
          </p:cNvSpPr>
          <p:nvPr/>
        </p:nvSpPr>
        <p:spPr>
          <a:xfrm>
            <a:off x="417886" y="3666452"/>
            <a:ext cx="428498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7" name="function-02-1">
            <a:extLst>
              <a:ext uri="{FF2B5EF4-FFF2-40B4-BE49-F238E27FC236}">
                <a16:creationId xmlns:a16="http://schemas.microsoft.com/office/drawing/2014/main" id="{3E0403A3-EFD7-4E4C-BA16-5566EA09E3AB}"/>
              </a:ext>
            </a:extLst>
          </p:cNvPr>
          <p:cNvSpPr>
            <a:spLocks noGrp="1"/>
          </p:cNvSpPr>
          <p:nvPr/>
        </p:nvSpPr>
        <p:spPr>
          <a:xfrm>
            <a:off x="404134" y="4223128"/>
            <a:ext cx="512176" cy="28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function-02-2">
            <a:extLst>
              <a:ext uri="{FF2B5EF4-FFF2-40B4-BE49-F238E27FC236}">
                <a16:creationId xmlns:a16="http://schemas.microsoft.com/office/drawing/2014/main" id="{EFCF5011-240E-4B11-8A16-A09622C192F0}"/>
              </a:ext>
            </a:extLst>
          </p:cNvPr>
          <p:cNvSpPr>
            <a:spLocks noGrp="1"/>
          </p:cNvSpPr>
          <p:nvPr/>
        </p:nvSpPr>
        <p:spPr>
          <a:xfrm>
            <a:off x="404137" y="4752302"/>
            <a:ext cx="512176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2" name="function-02-3">
            <a:extLst>
              <a:ext uri="{FF2B5EF4-FFF2-40B4-BE49-F238E27FC236}">
                <a16:creationId xmlns:a16="http://schemas.microsoft.com/office/drawing/2014/main" id="{E0882506-8458-4CA6-8920-8FE494C75352}"/>
              </a:ext>
            </a:extLst>
          </p:cNvPr>
          <p:cNvSpPr>
            <a:spLocks noGrp="1"/>
          </p:cNvSpPr>
          <p:nvPr/>
        </p:nvSpPr>
        <p:spPr>
          <a:xfrm>
            <a:off x="411009" y="5295228"/>
            <a:ext cx="512176" cy="3082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0" name="analysis-label-02-0">
            <a:extLst>
              <a:ext uri="{FF2B5EF4-FFF2-40B4-BE49-F238E27FC236}">
                <a16:creationId xmlns:a16="http://schemas.microsoft.com/office/drawing/2014/main" id="{7A360D3F-0F71-427F-841D-EA55CE009F7D}"/>
              </a:ext>
            </a:extLst>
          </p:cNvPr>
          <p:cNvSpPr>
            <a:spLocks noGrp="1"/>
          </p:cNvSpPr>
          <p:nvPr/>
        </p:nvSpPr>
        <p:spPr>
          <a:xfrm>
            <a:off x="3330534" y="3089884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4" name="analysis-rule-02-1">
            <a:extLst>
              <a:ext uri="{FF2B5EF4-FFF2-40B4-BE49-F238E27FC236}">
                <a16:creationId xmlns:a16="http://schemas.microsoft.com/office/drawing/2014/main" id="{59EDA888-C642-4E56-871F-BA586C15427C}"/>
              </a:ext>
            </a:extLst>
          </p:cNvPr>
          <p:cNvSpPr>
            <a:spLocks noGrp="1"/>
          </p:cNvSpPr>
          <p:nvPr/>
        </p:nvSpPr>
        <p:spPr>
          <a:xfrm>
            <a:off x="3726609" y="3586520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54" name="analysis-label-02-1">
            <a:extLst>
              <a:ext uri="{FF2B5EF4-FFF2-40B4-BE49-F238E27FC236}">
                <a16:creationId xmlns:a16="http://schemas.microsoft.com/office/drawing/2014/main" id="{AA86C4FF-1972-4C24-B248-D17418F32978}"/>
              </a:ext>
            </a:extLst>
          </p:cNvPr>
          <p:cNvSpPr>
            <a:spLocks noGrp="1"/>
          </p:cNvSpPr>
          <p:nvPr/>
        </p:nvSpPr>
        <p:spPr>
          <a:xfrm>
            <a:off x="3330534" y="3813784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56" name="analysis-rule-02-2">
            <a:extLst>
              <a:ext uri="{FF2B5EF4-FFF2-40B4-BE49-F238E27FC236}">
                <a16:creationId xmlns:a16="http://schemas.microsoft.com/office/drawing/2014/main" id="{1B742803-3A0F-46F8-B61E-DEE58BC278A1}"/>
              </a:ext>
            </a:extLst>
          </p:cNvPr>
          <p:cNvSpPr>
            <a:spLocks noGrp="1"/>
          </p:cNvSpPr>
          <p:nvPr/>
        </p:nvSpPr>
        <p:spPr>
          <a:xfrm>
            <a:off x="3726609" y="4248538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0" name="analysis-label-02-3">
            <a:extLst>
              <a:ext uri="{FF2B5EF4-FFF2-40B4-BE49-F238E27FC236}">
                <a16:creationId xmlns:a16="http://schemas.microsoft.com/office/drawing/2014/main" id="{8A4FE0C6-7FF2-424A-8FA6-AA32DB546A51}"/>
              </a:ext>
            </a:extLst>
          </p:cNvPr>
          <p:cNvSpPr>
            <a:spLocks noGrp="1"/>
          </p:cNvSpPr>
          <p:nvPr/>
        </p:nvSpPr>
        <p:spPr>
          <a:xfrm>
            <a:off x="3330534" y="445718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62" name="analysis-rule-02-4">
            <a:extLst>
              <a:ext uri="{FF2B5EF4-FFF2-40B4-BE49-F238E27FC236}">
                <a16:creationId xmlns:a16="http://schemas.microsoft.com/office/drawing/2014/main" id="{B81F9FB6-D8A7-4F44-B1E0-F3FBD109F2EB}"/>
              </a:ext>
            </a:extLst>
          </p:cNvPr>
          <p:cNvSpPr>
            <a:spLocks noGrp="1"/>
          </p:cNvSpPr>
          <p:nvPr/>
        </p:nvSpPr>
        <p:spPr>
          <a:xfrm>
            <a:off x="3726609" y="4967572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3" name="analysis-label-02-4">
            <a:extLst>
              <a:ext uri="{FF2B5EF4-FFF2-40B4-BE49-F238E27FC236}">
                <a16:creationId xmlns:a16="http://schemas.microsoft.com/office/drawing/2014/main" id="{EF504FF1-5B58-44BC-AB9F-33A985B9BC5E}"/>
              </a:ext>
            </a:extLst>
          </p:cNvPr>
          <p:cNvSpPr>
            <a:spLocks noGrp="1"/>
          </p:cNvSpPr>
          <p:nvPr/>
        </p:nvSpPr>
        <p:spPr>
          <a:xfrm>
            <a:off x="3330534" y="505733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2" name="position-09">
            <a:extLst>
              <a:ext uri="{FF2B5EF4-FFF2-40B4-BE49-F238E27FC236}">
                <a16:creationId xmlns:a16="http://schemas.microsoft.com/office/drawing/2014/main" id="{57B98878-ACD0-AF74-999A-96C5ADA8983B}"/>
              </a:ext>
            </a:extLst>
          </p:cNvPr>
          <p:cNvSpPr>
            <a:spLocks noGrp="1"/>
          </p:cNvSpPr>
          <p:nvPr/>
        </p:nvSpPr>
        <p:spPr>
          <a:xfrm>
            <a:off x="1294682" y="2301615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以庞大食物库和低摩擦录入方式构建长期饮食记录基础设施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3" name="function-copy-09-0">
            <a:extLst>
              <a:ext uri="{FF2B5EF4-FFF2-40B4-BE49-F238E27FC236}">
                <a16:creationId xmlns:a16="http://schemas.microsoft.com/office/drawing/2014/main" id="{3361262C-D8BD-F628-33F3-AD98AAFB2476}"/>
              </a:ext>
            </a:extLst>
          </p:cNvPr>
          <p:cNvSpPr>
            <a:spLocks noGrp="1"/>
          </p:cNvSpPr>
          <p:nvPr/>
        </p:nvSpPr>
        <p:spPr>
          <a:xfrm>
            <a:off x="644835" y="3596369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热量与宏量营养记录</a:t>
            </a:r>
          </a:p>
        </p:txBody>
      </p:sp>
      <p:sp>
        <p:nvSpPr>
          <p:cNvPr id="4" name="function-copy-09-1">
            <a:extLst>
              <a:ext uri="{FF2B5EF4-FFF2-40B4-BE49-F238E27FC236}">
                <a16:creationId xmlns:a16="http://schemas.microsoft.com/office/drawing/2014/main" id="{B7965855-1129-1BFC-DC5D-452384CBDFF1}"/>
              </a:ext>
            </a:extLst>
          </p:cNvPr>
          <p:cNvSpPr>
            <a:spLocks noGrp="1"/>
          </p:cNvSpPr>
          <p:nvPr/>
        </p:nvSpPr>
        <p:spPr>
          <a:xfrm>
            <a:off x="644835" y="4139294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食物库、条码、自定义食物与配方</a:t>
            </a:r>
          </a:p>
        </p:txBody>
      </p:sp>
      <p:sp>
        <p:nvSpPr>
          <p:cNvPr id="5" name="function-copy-09-2">
            <a:extLst>
              <a:ext uri="{FF2B5EF4-FFF2-40B4-BE49-F238E27FC236}">
                <a16:creationId xmlns:a16="http://schemas.microsoft.com/office/drawing/2014/main" id="{51C9EADA-2EE2-3D33-1496-9900D16942BA}"/>
              </a:ext>
            </a:extLst>
          </p:cNvPr>
          <p:cNvSpPr>
            <a:spLocks noGrp="1"/>
          </p:cNvSpPr>
          <p:nvPr/>
        </p:nvSpPr>
        <p:spPr>
          <a:xfrm>
            <a:off x="644835" y="4682219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语音／图片录入、食谱和餐食规划</a:t>
            </a:r>
          </a:p>
        </p:txBody>
      </p:sp>
      <p:sp>
        <p:nvSpPr>
          <p:cNvPr id="6" name="function-copy-09-3">
            <a:extLst>
              <a:ext uri="{FF2B5EF4-FFF2-40B4-BE49-F238E27FC236}">
                <a16:creationId xmlns:a16="http://schemas.microsoft.com/office/drawing/2014/main" id="{78502887-5336-35FC-C323-EDFDCC6D11B1}"/>
              </a:ext>
            </a:extLst>
          </p:cNvPr>
          <p:cNvSpPr>
            <a:spLocks noGrp="1"/>
          </p:cNvSpPr>
          <p:nvPr/>
        </p:nvSpPr>
        <p:spPr>
          <a:xfrm>
            <a:off x="644835" y="5225144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体重目标、健康平台同步、报告与洞察</a:t>
            </a:r>
          </a:p>
        </p:txBody>
      </p:sp>
      <p:sp>
        <p:nvSpPr>
          <p:cNvPr id="18" name="analysis-copy-09-0">
            <a:extLst>
              <a:ext uri="{FF2B5EF4-FFF2-40B4-BE49-F238E27FC236}">
                <a16:creationId xmlns:a16="http://schemas.microsoft.com/office/drawing/2014/main" id="{BD9919D1-491B-A47D-3405-EFD014E7303C}"/>
              </a:ext>
            </a:extLst>
          </p:cNvPr>
          <p:cNvSpPr>
            <a:spLocks noGrp="1"/>
          </p:cNvSpPr>
          <p:nvPr/>
        </p:nvSpPr>
        <p:spPr>
          <a:xfrm>
            <a:off x="4156194" y="2950387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食物数据库、常用餐复用和多种录入方式形成记录护城河；免费入口广，数据连续性强。</a:t>
            </a:r>
          </a:p>
        </p:txBody>
      </p:sp>
      <p:sp>
        <p:nvSpPr>
          <p:cNvPr id="23" name="analysis-copy-09-1">
            <a:extLst>
              <a:ext uri="{FF2B5EF4-FFF2-40B4-BE49-F238E27FC236}">
                <a16:creationId xmlns:a16="http://schemas.microsoft.com/office/drawing/2014/main" id="{98C6F3DD-DCA0-4651-1A9B-051861E0E271}"/>
              </a:ext>
            </a:extLst>
          </p:cNvPr>
          <p:cNvSpPr>
            <a:spLocks noGrp="1"/>
          </p:cNvSpPr>
          <p:nvPr/>
        </p:nvSpPr>
        <p:spPr>
          <a:xfrm>
            <a:off x="4156194" y="3674287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记录要快于回忆：最近食物、常用组合、条码、语音、图片与份量纠正并存，沉淀个人食物库。</a:t>
            </a:r>
          </a:p>
        </p:txBody>
      </p:sp>
      <p:sp>
        <p:nvSpPr>
          <p:cNvPr id="25" name="analysis-copy-09-3">
            <a:extLst>
              <a:ext uri="{FF2B5EF4-FFF2-40B4-BE49-F238E27FC236}">
                <a16:creationId xmlns:a16="http://schemas.microsoft.com/office/drawing/2014/main" id="{1F747140-EF5C-C614-0DF2-F5EB37183933}"/>
              </a:ext>
            </a:extLst>
          </p:cNvPr>
          <p:cNvSpPr>
            <a:spLocks noGrp="1"/>
          </p:cNvSpPr>
          <p:nvPr/>
        </p:nvSpPr>
        <p:spPr>
          <a:xfrm>
            <a:off x="4169944" y="4269566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通用减重心智强，难理解具体训练和比赛；用户贡献数据质量不一；广告和记录负担增加摩擦。</a:t>
            </a:r>
          </a:p>
        </p:txBody>
      </p:sp>
      <p:sp>
        <p:nvSpPr>
          <p:cNvPr id="28" name="analysis-copy-09-4">
            <a:extLst>
              <a:ext uri="{FF2B5EF4-FFF2-40B4-BE49-F238E27FC236}">
                <a16:creationId xmlns:a16="http://schemas.microsoft.com/office/drawing/2014/main" id="{A983182B-84E1-46FA-192D-93007999F100}"/>
              </a:ext>
            </a:extLst>
          </p:cNvPr>
          <p:cNvSpPr>
            <a:spLocks noGrp="1"/>
          </p:cNvSpPr>
          <p:nvPr/>
        </p:nvSpPr>
        <p:spPr>
          <a:xfrm>
            <a:off x="4169944" y="4917841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免费增值；Premium／Premium+ 订阅、广告及合作服务。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6118A194-83D0-91D0-D345-BAFB37505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452" y="2013994"/>
            <a:ext cx="1845276" cy="401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78149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trix-reading-surface">
            <a:extLst>
              <a:ext uri="{FF2B5EF4-FFF2-40B4-BE49-F238E27FC236}">
                <a16:creationId xmlns:a16="http://schemas.microsoft.com/office/drawing/2014/main" id="{F8844335-EC2D-40E4-BC0C-447976678B2A}"/>
              </a:ext>
            </a:extLst>
          </p:cNvPr>
          <p:cNvSpPr>
            <a:spLocks noGrp="1"/>
          </p:cNvSpPr>
          <p:nvPr/>
        </p:nvSpPr>
        <p:spPr>
          <a:xfrm>
            <a:off x="701040" y="1249680"/>
            <a:ext cx="10789920" cy="4770120"/>
          </a:xfrm>
          <a:prstGeom prst="roundRect">
            <a:avLst>
              <a:gd name="adj" fmla="val 2556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matrix-index">
            <a:extLst>
              <a:ext uri="{FF2B5EF4-FFF2-40B4-BE49-F238E27FC236}">
                <a16:creationId xmlns:a16="http://schemas.microsoft.com/office/drawing/2014/main" id="{6131B1F6-0F00-47E3-92E2-BE597730E136}"/>
              </a:ext>
            </a:extLst>
          </p:cNvPr>
          <p:cNvSpPr>
            <a:spLocks noGrp="1"/>
          </p:cNvSpPr>
          <p:nvPr/>
        </p:nvSpPr>
        <p:spPr>
          <a:xfrm>
            <a:off x="1066800" y="1640308"/>
            <a:ext cx="548640" cy="365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b="1">
                <a:solidFill>
                  <a:srgbClr val="FF4B22"/>
                </a:solidFill>
              </a:rPr>
              <a:t>10</a:t>
            </a:r>
          </a:p>
        </p:txBody>
      </p:sp>
      <p:sp>
        <p:nvSpPr>
          <p:cNvPr id="4" name="matrix-title">
            <a:extLst>
              <a:ext uri="{FF2B5EF4-FFF2-40B4-BE49-F238E27FC236}">
                <a16:creationId xmlns:a16="http://schemas.microsoft.com/office/drawing/2014/main" id="{2559EE84-73D6-4B00-86C2-16B504106FDE}"/>
              </a:ext>
            </a:extLst>
          </p:cNvPr>
          <p:cNvSpPr>
            <a:spLocks noGrp="1"/>
          </p:cNvSpPr>
          <p:nvPr/>
        </p:nvSpPr>
        <p:spPr>
          <a:xfrm>
            <a:off x="1691640" y="1579348"/>
            <a:ext cx="7239000" cy="4419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625" b="1">
                <a:solidFill>
                  <a:srgbClr val="202A35"/>
                </a:solidFill>
              </a:defRPr>
            </a:pPr>
            <a:r>
              <a:rPr sz="2100" b="1" dirty="0" err="1">
                <a:solidFill>
                  <a:srgbClr val="202A35"/>
                </a:solidFill>
              </a:rPr>
              <a:t>九款产品的</a:t>
            </a:r>
            <a:r>
              <a:rPr lang="zh-CN" altLang="en-US" sz="2100" b="1" dirty="0">
                <a:solidFill>
                  <a:srgbClr val="202A35"/>
                </a:solidFill>
              </a:rPr>
              <a:t>功能</a:t>
            </a:r>
            <a:r>
              <a:rPr sz="2100" b="1" dirty="0" err="1">
                <a:solidFill>
                  <a:srgbClr val="202A35"/>
                </a:solidFill>
              </a:rPr>
              <a:t>重心</a:t>
            </a:r>
            <a:endParaRPr sz="2100" b="1" dirty="0">
              <a:solidFill>
                <a:srgbClr val="202A35"/>
              </a:solidFill>
            </a:endParaRPr>
          </a:p>
        </p:txBody>
      </p:sp>
      <p:sp>
        <p:nvSpPr>
          <p:cNvPr id="6" name="matrix-accent">
            <a:extLst>
              <a:ext uri="{FF2B5EF4-FFF2-40B4-BE49-F238E27FC236}">
                <a16:creationId xmlns:a16="http://schemas.microsoft.com/office/drawing/2014/main" id="{A6965150-48EB-4CD8-8992-250553CB6CA0}"/>
              </a:ext>
            </a:extLst>
          </p:cNvPr>
          <p:cNvSpPr>
            <a:spLocks noGrp="1"/>
          </p:cNvSpPr>
          <p:nvPr/>
        </p:nvSpPr>
        <p:spPr>
          <a:xfrm>
            <a:off x="1066800" y="2019131"/>
            <a:ext cx="655320" cy="3048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graphicFrame>
        <p:nvGraphicFramePr>
          <p:cNvPr id="16" name="表格 15"/>
          <p:cNvGraphicFramePr/>
          <p:nvPr>
            <p:extLst>
              <p:ext uri="{D42A27DB-BD31-4B8C-83A1-F6EECF244321}">
                <p14:modId xmlns:p14="http://schemas.microsoft.com/office/powerpoint/2010/main" val="2043379172"/>
              </p:ext>
            </p:extLst>
          </p:nvPr>
        </p:nvGraphicFramePr>
        <p:xfrm>
          <a:off x="1066800" y="2211865"/>
          <a:ext cx="10058400" cy="3097530"/>
        </p:xfrm>
        <a:graphic>
          <a:graphicData uri="http://schemas.openxmlformats.org/drawingml/2006/table">
            <a:tbl>
              <a:tblPr/>
              <a:tblGrid>
                <a:gridCol w="128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10998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产品</a:t>
                      </a: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 err="1">
                          <a:solidFill>
                            <a:srgbClr val="FFFFFF"/>
                          </a:solidFill>
                        </a:rPr>
                        <a:t>运动</a:t>
                      </a:r>
                      <a:endParaRPr sz="900" b="1" dirty="0">
                        <a:solidFill>
                          <a:srgbClr val="FFFFFF"/>
                        </a:solidFill>
                      </a:endParaRPr>
                    </a:p>
                    <a:p>
                      <a:pPr algn="ctr"/>
                      <a:r>
                        <a:rPr sz="900" b="1" dirty="0" err="1">
                          <a:solidFill>
                            <a:srgbClr val="FFFFFF"/>
                          </a:solidFill>
                        </a:rPr>
                        <a:t>记录</a:t>
                      </a:r>
                      <a:endParaRPr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 err="1">
                          <a:solidFill>
                            <a:srgbClr val="FFFFFF"/>
                          </a:solidFill>
                        </a:rPr>
                        <a:t>社交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</a:rPr>
                        <a:t>／</a:t>
                      </a:r>
                    </a:p>
                    <a:p>
                      <a:pPr algn="ctr"/>
                      <a:r>
                        <a:rPr sz="900" b="1" dirty="0" err="1">
                          <a:solidFill>
                            <a:srgbClr val="FFFFFF"/>
                          </a:solidFill>
                        </a:rPr>
                        <a:t>内容</a:t>
                      </a:r>
                      <a:endParaRPr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自适应</a:t>
                      </a:r>
                    </a:p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训练</a:t>
                      </a: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手表</a:t>
                      </a:r>
                    </a:p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执行</a:t>
                      </a: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日常</a:t>
                      </a:r>
                    </a:p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饮食</a:t>
                      </a: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训练中</a:t>
                      </a:r>
                    </a:p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补给</a:t>
                      </a: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比赛</a:t>
                      </a:r>
                    </a:p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策略</a:t>
                      </a: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AI 对话／</a:t>
                      </a:r>
                    </a:p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识别</a:t>
                      </a: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商城／</a:t>
                      </a:r>
                    </a:p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商品</a:t>
                      </a:r>
                    </a:p>
                  </a:txBody>
                  <a:tcPr marL="38100" marR="38100" marT="22860" marB="22860" anchor="ctr">
                    <a:solidFill>
                      <a:srgbClr val="4E78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咕咚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悦跑圈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Keep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Sigma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PaceMate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Saturday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EatMyRide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MAVR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93540"/>
                          </a:solidFill>
                        </a:rPr>
                        <a:t>MyFitnessPal</a:t>
                      </a:r>
                    </a:p>
                  </a:txBody>
                  <a:tcPr marR="38100" marT="22860" marB="22860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73152" marR="73152" marT="36576" marB="36576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73152" marR="73152" marT="36576" marB="36576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73152" marR="73152" marT="36576" marB="36576">
                    <a:solidFill>
                      <a:srgbClr val="FA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matrix-legend">
            <a:extLst>
              <a:ext uri="{FF2B5EF4-FFF2-40B4-BE49-F238E27FC236}">
                <a16:creationId xmlns:a16="http://schemas.microsoft.com/office/drawing/2014/main" id="{35DE4CFE-12D8-4B35-8D54-5F89D67059C2}"/>
              </a:ext>
            </a:extLst>
          </p:cNvPr>
          <p:cNvSpPr>
            <a:spLocks noGrp="1"/>
          </p:cNvSpPr>
          <p:nvPr/>
        </p:nvSpPr>
        <p:spPr>
          <a:xfrm>
            <a:off x="1066800" y="5397025"/>
            <a:ext cx="5638800" cy="2438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63" b="1">
                <a:solidFill>
                  <a:srgbClr val="4B5966"/>
                </a:solidFill>
              </a:defRPr>
            </a:pPr>
            <a:r>
              <a:rPr sz="930" b="1">
                <a:solidFill>
                  <a:srgbClr val="4B5966"/>
                </a:solidFill>
              </a:rPr>
              <a:t>● 核心能力    ○ 提供但非核心    — 未见明确公开证据或不是主要定位</a:t>
            </a:r>
          </a:p>
        </p:txBody>
      </p:sp>
      <p:sp>
        <p:nvSpPr>
          <p:cNvPr id="7" name="item-title-5">
            <a:extLst>
              <a:ext uri="{FF2B5EF4-FFF2-40B4-BE49-F238E27FC236}">
                <a16:creationId xmlns:a16="http://schemas.microsoft.com/office/drawing/2014/main" id="{28A5488D-0397-BFDB-4C76-D466F8AF4AE9}"/>
              </a:ext>
            </a:extLst>
          </p:cNvPr>
          <p:cNvSpPr>
            <a:spLocks noGrp="1"/>
          </p:cNvSpPr>
          <p:nvPr/>
        </p:nvSpPr>
        <p:spPr>
          <a:xfrm>
            <a:off x="1126100" y="4244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zh-CN" altLang="en-US" sz="2400" b="1" dirty="0">
                <a:solidFill>
                  <a:srgbClr val="FB4516"/>
                </a:solidFill>
              </a:rPr>
              <a:t>竞品功能总结</a:t>
            </a:r>
            <a:endParaRPr sz="2400" b="1" dirty="0">
              <a:solidFill>
                <a:srgbClr val="FB45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80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1008429-D9A4-54BB-BD84-E7E0523788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920148"/>
              </p:ext>
            </p:extLst>
          </p:nvPr>
        </p:nvGraphicFramePr>
        <p:xfrm>
          <a:off x="978193" y="2310811"/>
          <a:ext cx="10263966" cy="3419997"/>
        </p:xfrm>
        <a:graphic>
          <a:graphicData uri="http://schemas.openxmlformats.org/drawingml/2006/table">
            <a:tbl>
              <a:tblPr/>
              <a:tblGrid>
                <a:gridCol w="1299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1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46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70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8161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类型</a:t>
                      </a:r>
                    </a:p>
                  </a:txBody>
                  <a:tcPr marL="133350" marR="133350" marT="104775" marB="104775" anchor="b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代表产品</a:t>
                      </a:r>
                    </a:p>
                  </a:txBody>
                  <a:tcPr marL="133350" marR="133350" marT="104775" marB="104775" anchor="b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用户购买的核心价值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133350" marR="133350" marT="104775" marB="104775" anchor="b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主要商业目标</a:t>
                      </a:r>
                    </a:p>
                  </a:txBody>
                  <a:tcPr marL="133350" marR="133350" marT="104775" marB="104775" anchor="b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对 AI 跑步助手的战略启示</a:t>
                      </a:r>
                    </a:p>
                  </a:txBody>
                  <a:tcPr marL="133350" marR="133350" marT="104775" marB="104775" anchor="b">
                    <a:solidFill>
                      <a:srgbClr val="1632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025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大众运动平台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3F75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咕咚</a:t>
                      </a:r>
                      <a:r>
                        <a:rPr lang="zh-CN" altLang="en-US" sz="1275" dirty="0">
                          <a:solidFill>
                            <a:srgbClr val="1F2937"/>
                          </a:solidFill>
                        </a:rPr>
                        <a:t>、</a:t>
                      </a:r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悦跑圈</a:t>
                      </a:r>
                      <a:r>
                        <a:rPr lang="zh-CN" altLang="en-US" sz="1275" dirty="0">
                          <a:solidFill>
                            <a:srgbClr val="1F2937"/>
                          </a:solidFill>
                        </a:rPr>
                        <a:t>、</a:t>
                      </a:r>
                      <a:r>
                        <a:rPr sz="1275" dirty="0">
                          <a:solidFill>
                            <a:srgbClr val="1F2937"/>
                          </a:solidFill>
                        </a:rPr>
                        <a:t>Keep</a:t>
                      </a:r>
                    </a:p>
                  </a:txBody>
                  <a:tcPr marL="133350" marR="133350" marT="104775" marB="104775"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记录、内容、社交激励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与运动消费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做大活跃与交易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会员、电商、广告、赛事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 dirty="0" err="1">
                          <a:solidFill>
                            <a:srgbClr val="6A3A2B"/>
                          </a:solidFill>
                        </a:rPr>
                        <a:t>借鉴增长与留存机制</a:t>
                      </a:r>
                      <a:endParaRPr sz="1275" b="0" dirty="0">
                        <a:solidFill>
                          <a:srgbClr val="6A3A2B"/>
                        </a:solidFill>
                      </a:endParaRPr>
                    </a:p>
                    <a:p>
                      <a:pPr algn="ctr"/>
                      <a:r>
                        <a:rPr sz="1275" b="0" dirty="0" err="1">
                          <a:solidFill>
                            <a:srgbClr val="6A3A2B"/>
                          </a:solidFill>
                        </a:rPr>
                        <a:t>不作为核心</a:t>
                      </a:r>
                      <a:r>
                        <a:rPr lang="zh-CN" altLang="en-US" sz="1275" b="0" dirty="0">
                          <a:solidFill>
                            <a:srgbClr val="6A3A2B"/>
                          </a:solidFill>
                        </a:rPr>
                        <a:t>功能的</a:t>
                      </a:r>
                      <a:r>
                        <a:rPr sz="1275" b="0" dirty="0" err="1">
                          <a:solidFill>
                            <a:srgbClr val="6A3A2B"/>
                          </a:solidFill>
                        </a:rPr>
                        <a:t>标杆</a:t>
                      </a:r>
                      <a:endParaRPr sz="1275" b="0" dirty="0">
                        <a:solidFill>
                          <a:srgbClr val="6A3A2B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FF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937">
                <a:tc>
                  <a:txBody>
                    <a:bodyPr/>
                    <a:lstStyle/>
                    <a:p>
                      <a:pPr algn="ctr"/>
                      <a:r>
                        <a:rPr sz="1200" b="1" dirty="0">
                          <a:solidFill>
                            <a:srgbClr val="FFFFFF"/>
                          </a:solidFill>
                        </a:rPr>
                        <a:t>AI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跑步教练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3F75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>
                          <a:solidFill>
                            <a:srgbClr val="1F2937"/>
                          </a:solidFill>
                        </a:rPr>
                        <a:t>Sigma</a:t>
                      </a:r>
                      <a:r>
                        <a:rPr lang="zh-CN" altLang="en-US" sz="1275" dirty="0">
                          <a:solidFill>
                            <a:srgbClr val="1F2937"/>
                          </a:solidFill>
                        </a:rPr>
                        <a:t>、</a:t>
                      </a:r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PaceMate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训练计划、训练反馈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与动态调整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用专业建议与陪伴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形成订阅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1" dirty="0" err="1">
                          <a:solidFill>
                            <a:srgbClr val="A93613"/>
                          </a:solidFill>
                        </a:rPr>
                        <a:t>训练决策层的直接竞品</a:t>
                      </a:r>
                      <a:endParaRPr sz="1275" b="1" dirty="0">
                        <a:solidFill>
                          <a:srgbClr val="A93613"/>
                        </a:solidFill>
                      </a:endParaRPr>
                    </a:p>
                    <a:p>
                      <a:pPr algn="ctr"/>
                      <a:r>
                        <a:rPr sz="1275" b="1" dirty="0" err="1">
                          <a:solidFill>
                            <a:srgbClr val="A93613"/>
                          </a:solidFill>
                        </a:rPr>
                        <a:t>重点学习动态计划与反馈</a:t>
                      </a:r>
                      <a:endParaRPr sz="1275" b="1" dirty="0">
                        <a:solidFill>
                          <a:srgbClr val="A93613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FFE7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937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耐力营养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决策工具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2E65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1" dirty="0">
                          <a:solidFill>
                            <a:srgbClr val="1F2937"/>
                          </a:solidFill>
                        </a:rPr>
                        <a:t>Saturday</a:t>
                      </a:r>
                      <a:r>
                        <a:rPr lang="zh-CN" altLang="en-US" sz="1275" b="1" dirty="0">
                          <a:solidFill>
                            <a:srgbClr val="1F2937"/>
                          </a:solidFill>
                        </a:rPr>
                        <a:t>、</a:t>
                      </a:r>
                      <a:r>
                        <a:rPr sz="1275" b="1" dirty="0" err="1">
                          <a:solidFill>
                            <a:srgbClr val="1F2937"/>
                          </a:solidFill>
                        </a:rPr>
                        <a:t>EatMyRide</a:t>
                      </a:r>
                      <a:r>
                        <a:rPr lang="zh-CN" altLang="en-US" sz="1275" b="1" dirty="0">
                          <a:solidFill>
                            <a:srgbClr val="1F2937"/>
                          </a:solidFill>
                        </a:rPr>
                        <a:t>、</a:t>
                      </a:r>
                      <a:r>
                        <a:rPr sz="1275" b="1" dirty="0">
                          <a:solidFill>
                            <a:srgbClr val="1F2937"/>
                          </a:solidFill>
                        </a:rPr>
                        <a:t>MAVR</a:t>
                      </a:r>
                    </a:p>
                  </a:txBody>
                  <a:tcPr marL="133350" marR="133350" marT="104775" marB="104775"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1" dirty="0" err="1">
                          <a:solidFill>
                            <a:srgbClr val="1F2937"/>
                          </a:solidFill>
                        </a:rPr>
                        <a:t>把训练负荷转成</a:t>
                      </a:r>
                      <a:endParaRPr sz="1275" b="1" dirty="0">
                        <a:solidFill>
                          <a:srgbClr val="1F2937"/>
                        </a:solidFill>
                      </a:endParaRPr>
                    </a:p>
                    <a:p>
                      <a:pPr algn="ctr"/>
                      <a:r>
                        <a:rPr sz="1275" b="1" dirty="0" err="1">
                          <a:solidFill>
                            <a:srgbClr val="1F2937"/>
                          </a:solidFill>
                        </a:rPr>
                        <a:t>可执行补给方案</a:t>
                      </a:r>
                      <a:endParaRPr sz="1275" b="1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1" dirty="0" err="1">
                          <a:solidFill>
                            <a:srgbClr val="1F2937"/>
                          </a:solidFill>
                        </a:rPr>
                        <a:t>以垂直专业价值</a:t>
                      </a:r>
                      <a:endParaRPr sz="1275" b="1" dirty="0">
                        <a:solidFill>
                          <a:srgbClr val="1F2937"/>
                        </a:solidFill>
                      </a:endParaRPr>
                    </a:p>
                    <a:p>
                      <a:pPr algn="ctr"/>
                      <a:r>
                        <a:rPr sz="1275" b="1" dirty="0" err="1">
                          <a:solidFill>
                            <a:srgbClr val="1F2937"/>
                          </a:solidFill>
                        </a:rPr>
                        <a:t>形成订阅</a:t>
                      </a:r>
                      <a:endParaRPr sz="1275" b="1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1" dirty="0" err="1">
                          <a:solidFill>
                            <a:srgbClr val="A93613"/>
                          </a:solidFill>
                        </a:rPr>
                        <a:t>营养与补给执行层的直接竞品</a:t>
                      </a:r>
                      <a:endParaRPr sz="1275" b="1" dirty="0">
                        <a:solidFill>
                          <a:srgbClr val="A93613"/>
                        </a:solidFill>
                      </a:endParaRPr>
                    </a:p>
                    <a:p>
                      <a:pPr algn="ctr"/>
                      <a:r>
                        <a:rPr sz="1275" b="1" dirty="0" err="1">
                          <a:solidFill>
                            <a:srgbClr val="A93613"/>
                          </a:solidFill>
                        </a:rPr>
                        <a:t>决定我们的专业差异化</a:t>
                      </a:r>
                      <a:endParaRPr sz="1275" b="1" dirty="0">
                        <a:solidFill>
                          <a:srgbClr val="A93613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FFE7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937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通用饮食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</a:rPr>
                        <a:t>记录平台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3F75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>
                          <a:solidFill>
                            <a:srgbClr val="1F2937"/>
                          </a:solidFill>
                        </a:rPr>
                        <a:t>MyFitnessPal</a:t>
                      </a:r>
                    </a:p>
                  </a:txBody>
                  <a:tcPr marL="133350" marR="133350" marT="104775" marB="104775"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大规模食物记录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热量与宏量营养管理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免费记录入口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  <a:p>
                      <a:pPr algn="ctr"/>
                      <a:r>
                        <a:rPr sz="1275" dirty="0" err="1">
                          <a:solidFill>
                            <a:srgbClr val="1F2937"/>
                          </a:solidFill>
                        </a:rPr>
                        <a:t>叠加高级会员</a:t>
                      </a:r>
                      <a:endParaRPr sz="1275" dirty="0">
                        <a:solidFill>
                          <a:srgbClr val="1F2937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 dirty="0" err="1">
                          <a:solidFill>
                            <a:srgbClr val="6A3A2B"/>
                          </a:solidFill>
                        </a:rPr>
                        <a:t>借鉴数据基础与记录交互</a:t>
                      </a:r>
                      <a:endParaRPr sz="1275" b="0" dirty="0">
                        <a:solidFill>
                          <a:srgbClr val="6A3A2B"/>
                        </a:solidFill>
                      </a:endParaRPr>
                    </a:p>
                    <a:p>
                      <a:pPr algn="ctr"/>
                      <a:r>
                        <a:rPr sz="1275" b="0" dirty="0" err="1">
                          <a:solidFill>
                            <a:srgbClr val="6A3A2B"/>
                          </a:solidFill>
                        </a:rPr>
                        <a:t>不复制通用饮食平台</a:t>
                      </a:r>
                      <a:endParaRPr sz="1275" b="0" dirty="0">
                        <a:solidFill>
                          <a:srgbClr val="6A3A2B"/>
                        </a:solidFill>
                      </a:endParaRPr>
                    </a:p>
                  </a:txBody>
                  <a:tcPr marL="133350" marR="133350" marT="104775" marB="104775" anchor="ctr">
                    <a:solidFill>
                      <a:srgbClr val="FF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bottom-rule">
            <a:extLst>
              <a:ext uri="{FF2B5EF4-FFF2-40B4-BE49-F238E27FC236}">
                <a16:creationId xmlns:a16="http://schemas.microsoft.com/office/drawing/2014/main" id="{0D7ED622-3194-C119-4DB6-A3D5B4493BE6}"/>
              </a:ext>
            </a:extLst>
          </p:cNvPr>
          <p:cNvSpPr>
            <a:spLocks noGrp="1"/>
          </p:cNvSpPr>
          <p:nvPr/>
        </p:nvSpPr>
        <p:spPr>
          <a:xfrm>
            <a:off x="1257743" y="1934686"/>
            <a:ext cx="400050" cy="47625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6" name="decision-line">
            <a:extLst>
              <a:ext uri="{FF2B5EF4-FFF2-40B4-BE49-F238E27FC236}">
                <a16:creationId xmlns:a16="http://schemas.microsoft.com/office/drawing/2014/main" id="{3C90DFBC-54A5-F11E-0CD6-A619E85A8A3E}"/>
              </a:ext>
            </a:extLst>
          </p:cNvPr>
          <p:cNvSpPr>
            <a:spLocks noGrp="1"/>
          </p:cNvSpPr>
          <p:nvPr/>
        </p:nvSpPr>
        <p:spPr>
          <a:xfrm>
            <a:off x="1810193" y="1737098"/>
            <a:ext cx="132778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16324F"/>
                </a:solidFill>
              </a:defRPr>
            </a:pPr>
            <a:r>
              <a:rPr sz="1425" b="1" dirty="0" err="1">
                <a:solidFill>
                  <a:srgbClr val="16324F"/>
                </a:solidFill>
              </a:rPr>
              <a:t>产品</a:t>
            </a:r>
            <a:r>
              <a:rPr lang="zh-CN" altLang="en-US" sz="1425" b="1" dirty="0">
                <a:solidFill>
                  <a:srgbClr val="16324F"/>
                </a:solidFill>
              </a:rPr>
              <a:t>目标</a:t>
            </a:r>
            <a:r>
              <a:rPr sz="1425" b="1" dirty="0">
                <a:solidFill>
                  <a:srgbClr val="16324F"/>
                </a:solidFill>
              </a:rPr>
              <a:t>：</a:t>
            </a:r>
            <a:r>
              <a:rPr sz="1425" b="1" dirty="0" err="1">
                <a:solidFill>
                  <a:srgbClr val="16324F"/>
                </a:solidFill>
              </a:rPr>
              <a:t>连接训练闭环与补给闭环</a:t>
            </a:r>
            <a:r>
              <a:rPr sz="1425" b="1" dirty="0">
                <a:solidFill>
                  <a:srgbClr val="16324F"/>
                </a:solidFill>
              </a:rPr>
              <a:t>，</a:t>
            </a:r>
            <a:r>
              <a:rPr lang="zh-CN" altLang="en-US" sz="1425" b="1" dirty="0">
                <a:solidFill>
                  <a:srgbClr val="16324F"/>
                </a:solidFill>
              </a:rPr>
              <a:t>为</a:t>
            </a:r>
            <a:r>
              <a:rPr sz="1425" b="1" dirty="0" err="1">
                <a:solidFill>
                  <a:srgbClr val="16324F"/>
                </a:solidFill>
              </a:rPr>
              <a:t>跑者</a:t>
            </a:r>
            <a:r>
              <a:rPr lang="zh-CN" altLang="en-US" sz="1425" b="1" dirty="0">
                <a:solidFill>
                  <a:srgbClr val="16324F"/>
                </a:solidFill>
              </a:rPr>
              <a:t>提供不同</a:t>
            </a:r>
            <a:r>
              <a:rPr sz="1425" b="1" dirty="0" err="1">
                <a:solidFill>
                  <a:srgbClr val="16324F"/>
                </a:solidFill>
              </a:rPr>
              <a:t>场景下的</a:t>
            </a:r>
            <a:r>
              <a:rPr lang="zh-CN" altLang="en-US" sz="1425" b="1" dirty="0">
                <a:solidFill>
                  <a:srgbClr val="16324F"/>
                </a:solidFill>
              </a:rPr>
              <a:t>训练与补给方案</a:t>
            </a:r>
            <a:r>
              <a:rPr sz="1425" b="1" dirty="0">
                <a:solidFill>
                  <a:srgbClr val="16324F"/>
                </a:solidFill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跑步助手的定位与功能</a:t>
            </a:r>
            <a:endParaRPr sz="2400" b="1" dirty="0">
              <a:solidFill>
                <a:srgbClr val="FB4516"/>
              </a:solidFill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57D5F6B5-0D5F-E1E1-0217-D08015512142}"/>
              </a:ext>
            </a:extLst>
          </p:cNvPr>
          <p:cNvGrpSpPr/>
          <p:nvPr/>
        </p:nvGrpSpPr>
        <p:grpSpPr>
          <a:xfrm>
            <a:off x="599860" y="1214646"/>
            <a:ext cx="11108585" cy="1356677"/>
            <a:chOff x="592985" y="1427775"/>
            <a:chExt cx="11108585" cy="1356677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BD0B46AA-742E-FCC8-3918-04499F964D22}"/>
                </a:ext>
              </a:extLst>
            </p:cNvPr>
            <p:cNvSpPr/>
            <p:nvPr/>
          </p:nvSpPr>
          <p:spPr>
            <a:xfrm>
              <a:off x="592985" y="1427775"/>
              <a:ext cx="10998583" cy="135667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E5B50A94-2CAD-AFBA-EFE2-91E3AE78DD2D}"/>
                </a:ext>
              </a:extLst>
            </p:cNvPr>
            <p:cNvSpPr txBox="1"/>
            <p:nvPr/>
          </p:nvSpPr>
          <p:spPr>
            <a:xfrm>
              <a:off x="833616" y="1654654"/>
              <a:ext cx="10867954" cy="8778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5000"/>
                </a:lnSpc>
                <a:spcBef>
                  <a:spcPts val="1200"/>
                </a:spcBef>
                <a:spcAft>
                  <a:spcPts val="600"/>
                </a:spcAft>
              </a:pPr>
              <a:r>
                <a:rPr lang="zh-CN" altLang="en-US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产品</a:t>
              </a:r>
              <a:r>
                <a:rPr lang="zh-CN" altLang="zh-CN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定位</a:t>
              </a:r>
              <a:endParaRPr lang="zh-CN" altLang="zh-CN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endParaRPr>
            </a:p>
            <a:p>
              <a:pPr>
                <a:lnSpc>
                  <a:spcPct val="110000"/>
                </a:lnSpc>
                <a:spcAft>
                  <a:spcPts val="600"/>
                </a:spcAft>
              </a:pPr>
              <a:r>
                <a:rPr lang="zh-CN" altLang="zh-CN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面向</a:t>
              </a:r>
              <a:r>
                <a:rPr lang="zh-CN" altLang="en-US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跑步</a:t>
              </a:r>
              <a:r>
                <a:rPr lang="en-US" altLang="zh-CN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/</a:t>
              </a:r>
              <a:r>
                <a:rPr lang="zh-CN" altLang="en-US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马拉松</a:t>
              </a:r>
              <a:r>
                <a:rPr lang="zh-CN" altLang="zh-CN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备赛</a:t>
              </a:r>
              <a:r>
                <a:rPr lang="zh-CN" altLang="en-US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、训练</a:t>
              </a:r>
              <a:r>
                <a:rPr lang="zh-CN" altLang="zh-CN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跑者，将训练计划、运动执行、补给策略与恢复反馈连接起来的</a:t>
              </a:r>
              <a:r>
                <a:rPr lang="en-US" altLang="zh-CN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AI </a:t>
              </a:r>
              <a:r>
                <a:rPr lang="zh-CN" altLang="en-US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评价与</a:t>
              </a:r>
              <a:r>
                <a:rPr lang="zh-CN" altLang="zh-CN" sz="1600" b="1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决策助手。</a:t>
              </a:r>
              <a:endParaRPr lang="zh-CN" altLang="zh-CN" sz="1600" dirty="0"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2B2921D9-6038-7AAA-E951-6435CD895E66}"/>
              </a:ext>
            </a:extLst>
          </p:cNvPr>
          <p:cNvGrpSpPr/>
          <p:nvPr/>
        </p:nvGrpSpPr>
        <p:grpSpPr>
          <a:xfrm>
            <a:off x="2501130" y="2798202"/>
            <a:ext cx="7055376" cy="3832917"/>
            <a:chOff x="1758615" y="2798202"/>
            <a:chExt cx="7055376" cy="383291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C183386A-FB25-94AD-529D-33EDF20A47CE}"/>
                </a:ext>
              </a:extLst>
            </p:cNvPr>
            <p:cNvSpPr/>
            <p:nvPr/>
          </p:nvSpPr>
          <p:spPr>
            <a:xfrm>
              <a:off x="1758615" y="2798202"/>
              <a:ext cx="7055376" cy="3492595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EEE10D06-C360-62AD-08FF-2D9572610C83}"/>
                </a:ext>
              </a:extLst>
            </p:cNvPr>
            <p:cNvSpPr txBox="1"/>
            <p:nvPr/>
          </p:nvSpPr>
          <p:spPr>
            <a:xfrm>
              <a:off x="2139901" y="2932542"/>
              <a:ext cx="6103449" cy="36985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5000"/>
                </a:lnSpc>
                <a:spcBef>
                  <a:spcPts val="1200"/>
                </a:spcBef>
                <a:spcAft>
                  <a:spcPts val="600"/>
                </a:spcAft>
              </a:pPr>
              <a:r>
                <a:rPr lang="en-US" altLang="zh-CN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zh-CN" altLang="en-US" sz="2800" b="1" dirty="0">
                  <a:solidFill>
                    <a:srgbClr val="FF0000"/>
                  </a:solidFill>
                  <a:effectLst/>
                  <a:latin typeface="+mn-ea"/>
                  <a:cs typeface="Times New Roman" panose="02020603050405020304" pitchFamily="18" charset="0"/>
                </a:rPr>
                <a:t>需要具备</a:t>
              </a:r>
              <a:r>
                <a:rPr lang="en-US" altLang="zh-CN" sz="2800" b="1" dirty="0">
                  <a:solidFill>
                    <a:srgbClr val="FF0000"/>
                  </a:solidFill>
                  <a:effectLst/>
                  <a:latin typeface="+mn-ea"/>
                  <a:cs typeface="Times New Roman" panose="02020603050405020304" pitchFamily="18" charset="0"/>
                </a:rPr>
                <a:t>的</a:t>
              </a:r>
              <a:r>
                <a:rPr lang="zh-CN" altLang="en-US" sz="2800" b="1" dirty="0">
                  <a:solidFill>
                    <a:srgbClr val="FF0000"/>
                  </a:solidFill>
                  <a:effectLst/>
                  <a:latin typeface="+mn-ea"/>
                  <a:cs typeface="Times New Roman" panose="02020603050405020304" pitchFamily="18" charset="0"/>
                </a:rPr>
                <a:t>功能定位</a:t>
              </a:r>
              <a:endParaRPr lang="en-US" altLang="zh-CN" sz="2800" b="1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0000"/>
                </a:lnSpc>
                <a:buFont typeface="Symbol" panose="05050102010706020507" pitchFamily="18" charset="2"/>
                <a:buChar char=""/>
                <a:tabLst>
                  <a:tab pos="228600" algn="l"/>
                </a:tabLst>
              </a:pPr>
              <a:r>
                <a:rPr lang="zh-CN" altLang="zh-CN" sz="1800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导入或手工录入下一次长距离训练；</a:t>
              </a:r>
              <a:endParaRPr lang="en-US" altLang="zh-CN" sz="1800" dirty="0"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0000"/>
                </a:lnSpc>
                <a:buFont typeface="Symbol" panose="05050102010706020507" pitchFamily="18" charset="2"/>
                <a:buChar char=""/>
                <a:tabLst>
                  <a:tab pos="228600" algn="l"/>
                </a:tabLst>
              </a:pPr>
              <a:r>
                <a:rPr lang="zh-CN" altLang="en-US" dirty="0"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根据用户问题生成训练计划</a:t>
              </a:r>
              <a:endParaRPr lang="zh-CN" altLang="zh-CN" sz="1800" dirty="0"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0000"/>
                </a:lnSpc>
                <a:buFont typeface="Symbol" panose="05050102010706020507" pitchFamily="18" charset="2"/>
                <a:buChar char=""/>
                <a:tabLst>
                  <a:tab pos="228600" algn="l"/>
                </a:tabLst>
              </a:pPr>
              <a:r>
                <a:rPr lang="zh-CN" altLang="zh-CN" sz="1800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生成训练前、训练中、训练后的补给方案；</a:t>
              </a:r>
            </a:p>
            <a:p>
              <a:pPr marL="342900" lvl="0" indent="-342900">
                <a:lnSpc>
                  <a:spcPct val="110000"/>
                </a:lnSpc>
                <a:buFont typeface="Symbol" panose="05050102010706020507" pitchFamily="18" charset="2"/>
                <a:buChar char=""/>
                <a:tabLst>
                  <a:tab pos="228600" algn="l"/>
                </a:tabLst>
              </a:pPr>
              <a:r>
                <a:rPr lang="zh-CN" altLang="zh-CN" sz="1800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输出补给品数量；</a:t>
              </a:r>
            </a:p>
            <a:p>
              <a:pPr marL="342900" lvl="0" indent="-342900">
                <a:lnSpc>
                  <a:spcPct val="110000"/>
                </a:lnSpc>
                <a:buFont typeface="Symbol" panose="05050102010706020507" pitchFamily="18" charset="2"/>
                <a:buChar char=""/>
                <a:tabLst>
                  <a:tab pos="228600" algn="l"/>
                </a:tabLst>
              </a:pPr>
              <a:r>
                <a:rPr lang="en-US" altLang="zh-CN" sz="1800" dirty="0" err="1"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训练中定时提醒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——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根据补给方案在合适的时间点补充</a:t>
              </a:r>
              <a:r>
                <a:rPr lang="en-US" altLang="zh-CN" sz="1800" dirty="0"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；</a:t>
              </a:r>
              <a:endParaRPr lang="zh-CN" altLang="zh-CN" sz="1800" dirty="0">
                <a:effectLst/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0000"/>
                </a:lnSpc>
                <a:buFont typeface="Symbol" panose="05050102010706020507" pitchFamily="18" charset="2"/>
                <a:buChar char=""/>
                <a:tabLst>
                  <a:tab pos="228600" algn="l"/>
                </a:tabLst>
              </a:pPr>
              <a:r>
                <a:rPr lang="zh-CN" altLang="zh-CN" sz="1800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训练后完成实际摄入、胃肠反馈和主观感受记录；</a:t>
              </a:r>
            </a:p>
            <a:p>
              <a:pPr marL="342900" lvl="0" indent="-342900">
                <a:lnSpc>
                  <a:spcPct val="110000"/>
                </a:lnSpc>
                <a:buFont typeface="Symbol" panose="05050102010706020507" pitchFamily="18" charset="2"/>
                <a:buChar char=""/>
                <a:tabLst>
                  <a:tab pos="228600" algn="l"/>
                </a:tabLst>
              </a:pPr>
              <a:r>
                <a:rPr lang="zh-CN" altLang="en-US" dirty="0"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根据用户需求</a:t>
              </a:r>
              <a:r>
                <a:rPr lang="zh-CN" altLang="zh-CN" sz="1800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给出下一次调整及原因；</a:t>
              </a:r>
            </a:p>
            <a:p>
              <a:pPr marL="342900" lvl="0" indent="-342900">
                <a:lnSpc>
                  <a:spcPct val="110000"/>
                </a:lnSpc>
                <a:spcAft>
                  <a:spcPts val="400"/>
                </a:spcAft>
                <a:buFont typeface="Symbol" panose="05050102010706020507" pitchFamily="18" charset="2"/>
                <a:buChar char=""/>
                <a:tabLst>
                  <a:tab pos="228600" algn="l"/>
                </a:tabLst>
              </a:pPr>
              <a:r>
                <a:rPr lang="zh-CN" altLang="zh-CN" sz="1800" dirty="0">
                  <a:effectLst/>
                  <a:latin typeface="Calibri" panose="020F050202020403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营养安全提示和不适时的停止／求助规则。</a:t>
              </a:r>
            </a:p>
            <a:p>
              <a:pPr>
                <a:lnSpc>
                  <a:spcPct val="105000"/>
                </a:lnSpc>
                <a:spcBef>
                  <a:spcPts val="1200"/>
                </a:spcBef>
                <a:spcAft>
                  <a:spcPts val="600"/>
                </a:spcAft>
              </a:pPr>
              <a:endParaRPr lang="zh-CN" altLang="zh-CN" sz="2800" b="1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3033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erview-surface">
            <a:extLst>
              <a:ext uri="{FF2B5EF4-FFF2-40B4-BE49-F238E27FC236}">
                <a16:creationId xmlns:a16="http://schemas.microsoft.com/office/drawing/2014/main" id="{B3EFF35C-D0B7-4968-9281-48C0762C04AD}"/>
              </a:ext>
            </a:extLst>
          </p:cNvPr>
          <p:cNvSpPr>
            <a:spLocks noGrp="1"/>
          </p:cNvSpPr>
          <p:nvPr/>
        </p:nvSpPr>
        <p:spPr>
          <a:xfrm>
            <a:off x="864210" y="1360425"/>
            <a:ext cx="10546080" cy="472440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no-01">
            <a:extLst>
              <a:ext uri="{FF2B5EF4-FFF2-40B4-BE49-F238E27FC236}">
                <a16:creationId xmlns:a16="http://schemas.microsoft.com/office/drawing/2014/main" id="{BB32C8A6-0865-415E-9A5A-36EDA8B8D250}"/>
              </a:ext>
            </a:extLst>
          </p:cNvPr>
          <p:cNvSpPr>
            <a:spLocks noGrp="1"/>
          </p:cNvSpPr>
          <p:nvPr/>
        </p:nvSpPr>
        <p:spPr>
          <a:xfrm>
            <a:off x="1339972" y="2059686"/>
            <a:ext cx="56388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4" name="title-01">
            <a:extLst>
              <a:ext uri="{FF2B5EF4-FFF2-40B4-BE49-F238E27FC236}">
                <a16:creationId xmlns:a16="http://schemas.microsoft.com/office/drawing/2014/main" id="{0EDA9984-9A0C-4D16-B304-9BB04AAECB49}"/>
              </a:ext>
            </a:extLst>
          </p:cNvPr>
          <p:cNvSpPr>
            <a:spLocks noGrp="1"/>
          </p:cNvSpPr>
          <p:nvPr/>
        </p:nvSpPr>
        <p:spPr>
          <a:xfrm>
            <a:off x="1964812" y="2059857"/>
            <a:ext cx="8839200" cy="4419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202A35"/>
                </a:solidFill>
              </a:defRPr>
            </a:pPr>
            <a:r>
              <a:rPr lang="zh-CN" altLang="en-US" sz="2040" b="1" dirty="0">
                <a:solidFill>
                  <a:srgbClr val="202A35"/>
                </a:solidFill>
              </a:rPr>
              <a:t>功能上实现</a:t>
            </a:r>
            <a:r>
              <a:rPr sz="2040" b="1" dirty="0" err="1">
                <a:solidFill>
                  <a:srgbClr val="202A35"/>
                </a:solidFill>
              </a:rPr>
              <a:t>训练</a:t>
            </a:r>
            <a:r>
              <a:rPr sz="2040" b="1" dirty="0">
                <a:solidFill>
                  <a:srgbClr val="202A35"/>
                </a:solidFill>
              </a:rPr>
              <a:t>—</a:t>
            </a:r>
            <a:r>
              <a:rPr sz="2040" b="1" dirty="0" err="1">
                <a:solidFill>
                  <a:srgbClr val="202A35"/>
                </a:solidFill>
              </a:rPr>
              <a:t>补给闭环</a:t>
            </a:r>
            <a:endParaRPr sz="2040" b="1" dirty="0">
              <a:solidFill>
                <a:srgbClr val="202A35"/>
              </a:solidFill>
            </a:endParaRPr>
          </a:p>
        </p:txBody>
      </p:sp>
      <p:sp>
        <p:nvSpPr>
          <p:cNvPr id="6" name="accent-01">
            <a:extLst>
              <a:ext uri="{FF2B5EF4-FFF2-40B4-BE49-F238E27FC236}">
                <a16:creationId xmlns:a16="http://schemas.microsoft.com/office/drawing/2014/main" id="{B3381AF0-B8DA-4947-B859-302881B9BCF7}"/>
              </a:ext>
            </a:extLst>
          </p:cNvPr>
          <p:cNvSpPr>
            <a:spLocks noGrp="1"/>
          </p:cNvSpPr>
          <p:nvPr/>
        </p:nvSpPr>
        <p:spPr>
          <a:xfrm>
            <a:off x="1339972" y="2555388"/>
            <a:ext cx="655320" cy="3048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layer-id-01">
            <a:extLst>
              <a:ext uri="{FF2B5EF4-FFF2-40B4-BE49-F238E27FC236}">
                <a16:creationId xmlns:a16="http://schemas.microsoft.com/office/drawing/2014/main" id="{2986C552-05C4-41DC-BFC5-59A19F869976}"/>
              </a:ext>
            </a:extLst>
          </p:cNvPr>
          <p:cNvSpPr>
            <a:spLocks noGrp="1"/>
          </p:cNvSpPr>
          <p:nvPr/>
        </p:nvSpPr>
        <p:spPr>
          <a:xfrm>
            <a:off x="1370452" y="2913528"/>
            <a:ext cx="42672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4B22"/>
                </a:solidFill>
              </a:defRPr>
            </a:pPr>
            <a:r>
              <a:rPr sz="1320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8" name="layer-title-01">
            <a:extLst>
              <a:ext uri="{FF2B5EF4-FFF2-40B4-BE49-F238E27FC236}">
                <a16:creationId xmlns:a16="http://schemas.microsoft.com/office/drawing/2014/main" id="{EA3F0521-9E7E-4742-A6C9-4B209DE87248}"/>
              </a:ext>
            </a:extLst>
          </p:cNvPr>
          <p:cNvSpPr>
            <a:spLocks noGrp="1"/>
          </p:cNvSpPr>
          <p:nvPr/>
        </p:nvSpPr>
        <p:spPr>
          <a:xfrm>
            <a:off x="1941952" y="2867808"/>
            <a:ext cx="1676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25323E"/>
                </a:solidFill>
              </a:defRPr>
            </a:pPr>
            <a:r>
              <a:rPr sz="1380" b="1">
                <a:solidFill>
                  <a:srgbClr val="25323E"/>
                </a:solidFill>
              </a:rPr>
              <a:t>建档与计划</a:t>
            </a:r>
          </a:p>
        </p:txBody>
      </p:sp>
      <p:sp>
        <p:nvSpPr>
          <p:cNvPr id="9" name="layer-items-01">
            <a:extLst>
              <a:ext uri="{FF2B5EF4-FFF2-40B4-BE49-F238E27FC236}">
                <a16:creationId xmlns:a16="http://schemas.microsoft.com/office/drawing/2014/main" id="{542A3BF2-94E6-4621-828D-E28CFC33C77E}"/>
              </a:ext>
            </a:extLst>
          </p:cNvPr>
          <p:cNvSpPr>
            <a:spLocks noGrp="1"/>
          </p:cNvSpPr>
          <p:nvPr/>
        </p:nvSpPr>
        <p:spPr>
          <a:xfrm>
            <a:off x="3808852" y="2867808"/>
            <a:ext cx="52578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>
                <a:solidFill>
                  <a:srgbClr val="4A5762"/>
                </a:solidFill>
              </a:defRPr>
            </a:pPr>
            <a:r>
              <a:rPr sz="1020">
                <a:solidFill>
                  <a:srgbClr val="4A5762"/>
                </a:solidFill>
              </a:rPr>
              <a:t>渐进式建档｜唯一行动入口｜计划生成与导入｜今日训练说明</a:t>
            </a:r>
          </a:p>
        </p:txBody>
      </p:sp>
      <p:sp>
        <p:nvSpPr>
          <p:cNvPr id="10" name="layer-result-01">
            <a:extLst>
              <a:ext uri="{FF2B5EF4-FFF2-40B4-BE49-F238E27FC236}">
                <a16:creationId xmlns:a16="http://schemas.microsoft.com/office/drawing/2014/main" id="{3062CBB3-9209-48A8-BC81-E22F9F5DAC47}"/>
              </a:ext>
            </a:extLst>
          </p:cNvPr>
          <p:cNvSpPr>
            <a:spLocks noGrp="1"/>
          </p:cNvSpPr>
          <p:nvPr/>
        </p:nvSpPr>
        <p:spPr>
          <a:xfrm>
            <a:off x="9219052" y="2867808"/>
            <a:ext cx="1676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D94720"/>
                </a:solidFill>
              </a:defRPr>
            </a:pPr>
            <a:r>
              <a:rPr sz="1080" b="1" dirty="0" err="1">
                <a:solidFill>
                  <a:srgbClr val="D94720"/>
                </a:solidFill>
              </a:rPr>
              <a:t>让用户快速</a:t>
            </a:r>
            <a:r>
              <a:rPr lang="zh-CN" altLang="en-US" sz="1080" b="1" dirty="0">
                <a:solidFill>
                  <a:srgbClr val="D94720"/>
                </a:solidFill>
              </a:rPr>
              <a:t>使用</a:t>
            </a:r>
            <a:endParaRPr sz="1080" b="1" dirty="0">
              <a:solidFill>
                <a:srgbClr val="D94720"/>
              </a:solidFill>
            </a:endParaRPr>
          </a:p>
        </p:txBody>
      </p:sp>
      <p:sp>
        <p:nvSpPr>
          <p:cNvPr id="11" name="overview-rule-1">
            <a:extLst>
              <a:ext uri="{FF2B5EF4-FFF2-40B4-BE49-F238E27FC236}">
                <a16:creationId xmlns:a16="http://schemas.microsoft.com/office/drawing/2014/main" id="{E596F46B-5867-4919-947D-A262071659DE}"/>
              </a:ext>
            </a:extLst>
          </p:cNvPr>
          <p:cNvSpPr>
            <a:spLocks noGrp="1"/>
          </p:cNvSpPr>
          <p:nvPr/>
        </p:nvSpPr>
        <p:spPr>
          <a:xfrm>
            <a:off x="1339972" y="3584088"/>
            <a:ext cx="96012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12" name="layer-id-02">
            <a:extLst>
              <a:ext uri="{FF2B5EF4-FFF2-40B4-BE49-F238E27FC236}">
                <a16:creationId xmlns:a16="http://schemas.microsoft.com/office/drawing/2014/main" id="{AAD1949B-B936-4678-95A7-DCA4098320F1}"/>
              </a:ext>
            </a:extLst>
          </p:cNvPr>
          <p:cNvSpPr>
            <a:spLocks noGrp="1"/>
          </p:cNvSpPr>
          <p:nvPr/>
        </p:nvSpPr>
        <p:spPr>
          <a:xfrm>
            <a:off x="1370452" y="3690768"/>
            <a:ext cx="42672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4B22"/>
                </a:solidFill>
              </a:defRPr>
            </a:pPr>
            <a:r>
              <a:rPr sz="1320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3" name="layer-title-02">
            <a:extLst>
              <a:ext uri="{FF2B5EF4-FFF2-40B4-BE49-F238E27FC236}">
                <a16:creationId xmlns:a16="http://schemas.microsoft.com/office/drawing/2014/main" id="{DA5FEE11-DC86-429E-B291-BF488ADF6450}"/>
              </a:ext>
            </a:extLst>
          </p:cNvPr>
          <p:cNvSpPr>
            <a:spLocks noGrp="1"/>
          </p:cNvSpPr>
          <p:nvPr/>
        </p:nvSpPr>
        <p:spPr>
          <a:xfrm>
            <a:off x="1941952" y="3645048"/>
            <a:ext cx="1676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25323E"/>
                </a:solidFill>
              </a:defRPr>
            </a:pPr>
            <a:r>
              <a:rPr sz="1380" b="1">
                <a:solidFill>
                  <a:srgbClr val="25323E"/>
                </a:solidFill>
              </a:rPr>
              <a:t>训练数据闭环</a:t>
            </a:r>
          </a:p>
        </p:txBody>
      </p:sp>
      <p:sp>
        <p:nvSpPr>
          <p:cNvPr id="14" name="layer-items-02">
            <a:extLst>
              <a:ext uri="{FF2B5EF4-FFF2-40B4-BE49-F238E27FC236}">
                <a16:creationId xmlns:a16="http://schemas.microsoft.com/office/drawing/2014/main" id="{EA4502D0-E436-41DD-9E21-BE4D66A16E1B}"/>
              </a:ext>
            </a:extLst>
          </p:cNvPr>
          <p:cNvSpPr>
            <a:spLocks noGrp="1"/>
          </p:cNvSpPr>
          <p:nvPr/>
        </p:nvSpPr>
        <p:spPr>
          <a:xfrm>
            <a:off x="3808852" y="3645048"/>
            <a:ext cx="52578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>
                <a:solidFill>
                  <a:srgbClr val="4A5762"/>
                </a:solidFill>
              </a:defRPr>
            </a:pPr>
            <a:r>
              <a:rPr sz="1020">
                <a:solidFill>
                  <a:srgbClr val="4A5762"/>
                </a:solidFill>
              </a:rPr>
              <a:t>真实记录接入｜训练反馈｜可解释 AI 分析</a:t>
            </a:r>
          </a:p>
        </p:txBody>
      </p:sp>
      <p:sp>
        <p:nvSpPr>
          <p:cNvPr id="15" name="layer-result-02">
            <a:extLst>
              <a:ext uri="{FF2B5EF4-FFF2-40B4-BE49-F238E27FC236}">
                <a16:creationId xmlns:a16="http://schemas.microsoft.com/office/drawing/2014/main" id="{B5234EF3-0675-4F81-B24C-5E068338308A}"/>
              </a:ext>
            </a:extLst>
          </p:cNvPr>
          <p:cNvSpPr>
            <a:spLocks noGrp="1"/>
          </p:cNvSpPr>
          <p:nvPr/>
        </p:nvSpPr>
        <p:spPr>
          <a:xfrm>
            <a:off x="9219052" y="3645048"/>
            <a:ext cx="1676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D94720"/>
                </a:solidFill>
              </a:defRPr>
            </a:pPr>
            <a:r>
              <a:rPr sz="1080" b="1" dirty="0" err="1">
                <a:solidFill>
                  <a:srgbClr val="D94720"/>
                </a:solidFill>
              </a:rPr>
              <a:t>让训练结果可验证</a:t>
            </a:r>
            <a:endParaRPr sz="1080" b="1" dirty="0">
              <a:solidFill>
                <a:srgbClr val="D94720"/>
              </a:solidFill>
            </a:endParaRPr>
          </a:p>
        </p:txBody>
      </p:sp>
      <p:sp>
        <p:nvSpPr>
          <p:cNvPr id="16" name="overview-rule-2">
            <a:extLst>
              <a:ext uri="{FF2B5EF4-FFF2-40B4-BE49-F238E27FC236}">
                <a16:creationId xmlns:a16="http://schemas.microsoft.com/office/drawing/2014/main" id="{5F7B00D9-E0A6-4D30-BD78-6C17D9E5A6F6}"/>
              </a:ext>
            </a:extLst>
          </p:cNvPr>
          <p:cNvSpPr>
            <a:spLocks noGrp="1"/>
          </p:cNvSpPr>
          <p:nvPr/>
        </p:nvSpPr>
        <p:spPr>
          <a:xfrm>
            <a:off x="1339972" y="4361328"/>
            <a:ext cx="96012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17" name="layer-id-03">
            <a:extLst>
              <a:ext uri="{FF2B5EF4-FFF2-40B4-BE49-F238E27FC236}">
                <a16:creationId xmlns:a16="http://schemas.microsoft.com/office/drawing/2014/main" id="{297946EC-E913-4A35-831E-21EC3EA18E7F}"/>
              </a:ext>
            </a:extLst>
          </p:cNvPr>
          <p:cNvSpPr>
            <a:spLocks noGrp="1"/>
          </p:cNvSpPr>
          <p:nvPr/>
        </p:nvSpPr>
        <p:spPr>
          <a:xfrm>
            <a:off x="1370452" y="4468008"/>
            <a:ext cx="42672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4B22"/>
                </a:solidFill>
              </a:defRPr>
            </a:pPr>
            <a:r>
              <a:rPr sz="1320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8" name="layer-title-03">
            <a:extLst>
              <a:ext uri="{FF2B5EF4-FFF2-40B4-BE49-F238E27FC236}">
                <a16:creationId xmlns:a16="http://schemas.microsoft.com/office/drawing/2014/main" id="{E499D436-F0F3-4657-8036-804534A8E783}"/>
              </a:ext>
            </a:extLst>
          </p:cNvPr>
          <p:cNvSpPr>
            <a:spLocks noGrp="1"/>
          </p:cNvSpPr>
          <p:nvPr/>
        </p:nvSpPr>
        <p:spPr>
          <a:xfrm>
            <a:off x="1941952" y="4422288"/>
            <a:ext cx="1676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25323E"/>
                </a:solidFill>
              </a:defRPr>
            </a:pPr>
            <a:r>
              <a:rPr sz="1380" b="1">
                <a:solidFill>
                  <a:srgbClr val="25323E"/>
                </a:solidFill>
              </a:rPr>
              <a:t>补给执行闭环</a:t>
            </a:r>
          </a:p>
        </p:txBody>
      </p:sp>
      <p:sp>
        <p:nvSpPr>
          <p:cNvPr id="19" name="layer-items-03">
            <a:extLst>
              <a:ext uri="{FF2B5EF4-FFF2-40B4-BE49-F238E27FC236}">
                <a16:creationId xmlns:a16="http://schemas.microsoft.com/office/drawing/2014/main" id="{4C92E403-3F15-4178-B902-92E4D14E9564}"/>
              </a:ext>
            </a:extLst>
          </p:cNvPr>
          <p:cNvSpPr>
            <a:spLocks noGrp="1"/>
          </p:cNvSpPr>
          <p:nvPr/>
        </p:nvSpPr>
        <p:spPr>
          <a:xfrm>
            <a:off x="3808852" y="4422288"/>
            <a:ext cx="52578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>
                <a:solidFill>
                  <a:srgbClr val="4A5762"/>
                </a:solidFill>
              </a:defRPr>
            </a:pPr>
            <a:r>
              <a:rPr sz="1020">
                <a:solidFill>
                  <a:srgbClr val="4A5762"/>
                </a:solidFill>
              </a:rPr>
              <a:t>补给计划｜装包清单｜跑中提醒｜实际摄入｜胃肠反馈与调整</a:t>
            </a:r>
          </a:p>
        </p:txBody>
      </p:sp>
      <p:sp>
        <p:nvSpPr>
          <p:cNvPr id="20" name="layer-result-03">
            <a:extLst>
              <a:ext uri="{FF2B5EF4-FFF2-40B4-BE49-F238E27FC236}">
                <a16:creationId xmlns:a16="http://schemas.microsoft.com/office/drawing/2014/main" id="{5D90EB81-B7F2-496F-870A-E267A62B7B1F}"/>
              </a:ext>
            </a:extLst>
          </p:cNvPr>
          <p:cNvSpPr>
            <a:spLocks noGrp="1"/>
          </p:cNvSpPr>
          <p:nvPr/>
        </p:nvSpPr>
        <p:spPr>
          <a:xfrm>
            <a:off x="9219052" y="4422288"/>
            <a:ext cx="1676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D94720"/>
                </a:solidFill>
              </a:defRPr>
            </a:pPr>
            <a:r>
              <a:rPr sz="1080" b="1" dirty="0" err="1">
                <a:solidFill>
                  <a:srgbClr val="D94720"/>
                </a:solidFill>
              </a:rPr>
              <a:t>让建议</a:t>
            </a:r>
            <a:r>
              <a:rPr lang="zh-CN" altLang="en-US" sz="1080" b="1" dirty="0">
                <a:solidFill>
                  <a:srgbClr val="D94720"/>
                </a:solidFill>
              </a:rPr>
              <a:t>有用</a:t>
            </a:r>
            <a:endParaRPr sz="1080" b="1" dirty="0">
              <a:solidFill>
                <a:srgbClr val="D94720"/>
              </a:solidFill>
            </a:endParaRPr>
          </a:p>
        </p:txBody>
      </p:sp>
      <p:sp>
        <p:nvSpPr>
          <p:cNvPr id="21" name="overview-rule-3">
            <a:extLst>
              <a:ext uri="{FF2B5EF4-FFF2-40B4-BE49-F238E27FC236}">
                <a16:creationId xmlns:a16="http://schemas.microsoft.com/office/drawing/2014/main" id="{6098112A-10E6-4CD4-A007-71DB76D4DEB1}"/>
              </a:ext>
            </a:extLst>
          </p:cNvPr>
          <p:cNvSpPr>
            <a:spLocks noGrp="1"/>
          </p:cNvSpPr>
          <p:nvPr/>
        </p:nvSpPr>
        <p:spPr>
          <a:xfrm>
            <a:off x="1339972" y="5138568"/>
            <a:ext cx="96012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22" name="layer-id-04">
            <a:extLst>
              <a:ext uri="{FF2B5EF4-FFF2-40B4-BE49-F238E27FC236}">
                <a16:creationId xmlns:a16="http://schemas.microsoft.com/office/drawing/2014/main" id="{04F1EAFC-1056-41EF-A83A-55BC4FEA14D1}"/>
              </a:ext>
            </a:extLst>
          </p:cNvPr>
          <p:cNvSpPr>
            <a:spLocks noGrp="1"/>
          </p:cNvSpPr>
          <p:nvPr/>
        </p:nvSpPr>
        <p:spPr>
          <a:xfrm>
            <a:off x="1370452" y="5245248"/>
            <a:ext cx="42672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4B22"/>
                </a:solidFill>
              </a:defRPr>
            </a:pPr>
            <a:r>
              <a:rPr sz="1320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23" name="layer-title-04">
            <a:extLst>
              <a:ext uri="{FF2B5EF4-FFF2-40B4-BE49-F238E27FC236}">
                <a16:creationId xmlns:a16="http://schemas.microsoft.com/office/drawing/2014/main" id="{415A20D2-9D2A-4513-B4FC-DCC557D83EE7}"/>
              </a:ext>
            </a:extLst>
          </p:cNvPr>
          <p:cNvSpPr>
            <a:spLocks noGrp="1"/>
          </p:cNvSpPr>
          <p:nvPr/>
        </p:nvSpPr>
        <p:spPr>
          <a:xfrm>
            <a:off x="1941952" y="5199528"/>
            <a:ext cx="1676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25323E"/>
                </a:solidFill>
              </a:defRPr>
            </a:pPr>
            <a:r>
              <a:rPr sz="1380" b="1">
                <a:solidFill>
                  <a:srgbClr val="25323E"/>
                </a:solidFill>
              </a:rPr>
              <a:t>信任与运营</a:t>
            </a:r>
          </a:p>
        </p:txBody>
      </p:sp>
      <p:sp>
        <p:nvSpPr>
          <p:cNvPr id="24" name="layer-items-04">
            <a:extLst>
              <a:ext uri="{FF2B5EF4-FFF2-40B4-BE49-F238E27FC236}">
                <a16:creationId xmlns:a16="http://schemas.microsoft.com/office/drawing/2014/main" id="{4CF19169-9E50-465C-8017-220B0E9EA4B7}"/>
              </a:ext>
            </a:extLst>
          </p:cNvPr>
          <p:cNvSpPr>
            <a:spLocks noGrp="1"/>
          </p:cNvSpPr>
          <p:nvPr/>
        </p:nvSpPr>
        <p:spPr>
          <a:xfrm>
            <a:off x="3808852" y="5199528"/>
            <a:ext cx="52578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>
                <a:solidFill>
                  <a:srgbClr val="4A5762"/>
                </a:solidFill>
              </a:defRPr>
            </a:pPr>
            <a:r>
              <a:rPr sz="1020">
                <a:solidFill>
                  <a:srgbClr val="4A5762"/>
                </a:solidFill>
              </a:rPr>
              <a:t>知识问答｜PC 运营端｜监控、评测与版本追溯</a:t>
            </a:r>
          </a:p>
        </p:txBody>
      </p:sp>
      <p:sp>
        <p:nvSpPr>
          <p:cNvPr id="25" name="layer-result-04">
            <a:extLst>
              <a:ext uri="{FF2B5EF4-FFF2-40B4-BE49-F238E27FC236}">
                <a16:creationId xmlns:a16="http://schemas.microsoft.com/office/drawing/2014/main" id="{C836BCCF-06C3-4708-AED0-2E84A557139D}"/>
              </a:ext>
            </a:extLst>
          </p:cNvPr>
          <p:cNvSpPr>
            <a:spLocks noGrp="1"/>
          </p:cNvSpPr>
          <p:nvPr/>
        </p:nvSpPr>
        <p:spPr>
          <a:xfrm>
            <a:off x="9219052" y="5199528"/>
            <a:ext cx="1676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D94720"/>
                </a:solidFill>
              </a:defRPr>
            </a:pPr>
            <a:r>
              <a:rPr sz="1080" b="1" dirty="0" err="1">
                <a:solidFill>
                  <a:srgbClr val="D94720"/>
                </a:solidFill>
              </a:rPr>
              <a:t>让系统可运营</a:t>
            </a:r>
            <a:endParaRPr sz="1080" b="1" dirty="0">
              <a:solidFill>
                <a:srgbClr val="D94720"/>
              </a:solidFill>
            </a:endParaRPr>
          </a:p>
        </p:txBody>
      </p:sp>
      <p:sp>
        <p:nvSpPr>
          <p:cNvPr id="5" name="item-title-5">
            <a:extLst>
              <a:ext uri="{FF2B5EF4-FFF2-40B4-BE49-F238E27FC236}">
                <a16:creationId xmlns:a16="http://schemas.microsoft.com/office/drawing/2014/main" id="{D065B6B4-D275-1891-8B74-90A49AB1180F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跑步助手的功能预想</a:t>
            </a:r>
            <a:endParaRPr sz="2400" b="1" dirty="0">
              <a:solidFill>
                <a:srgbClr val="FB45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1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urface-02">
            <a:extLst>
              <a:ext uri="{FF2B5EF4-FFF2-40B4-BE49-F238E27FC236}">
                <a16:creationId xmlns:a16="http://schemas.microsoft.com/office/drawing/2014/main" id="{F76145D9-4451-40D8-B235-D44812E0CAF0}"/>
              </a:ext>
            </a:extLst>
          </p:cNvPr>
          <p:cNvSpPr>
            <a:spLocks noGrp="1"/>
          </p:cNvSpPr>
          <p:nvPr/>
        </p:nvSpPr>
        <p:spPr>
          <a:xfrm>
            <a:off x="822960" y="1257300"/>
            <a:ext cx="10546080" cy="472440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no-02">
            <a:extLst>
              <a:ext uri="{FF2B5EF4-FFF2-40B4-BE49-F238E27FC236}">
                <a16:creationId xmlns:a16="http://schemas.microsoft.com/office/drawing/2014/main" id="{63082219-05EB-4F2F-91E0-26D9F0914B7B}"/>
              </a:ext>
            </a:extLst>
          </p:cNvPr>
          <p:cNvSpPr>
            <a:spLocks noGrp="1"/>
          </p:cNvSpPr>
          <p:nvPr/>
        </p:nvSpPr>
        <p:spPr>
          <a:xfrm>
            <a:off x="1181845" y="1709053"/>
            <a:ext cx="56388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4" name="title-02">
            <a:extLst>
              <a:ext uri="{FF2B5EF4-FFF2-40B4-BE49-F238E27FC236}">
                <a16:creationId xmlns:a16="http://schemas.microsoft.com/office/drawing/2014/main" id="{A2A74C92-8226-41C5-B173-EC7E3E631B97}"/>
              </a:ext>
            </a:extLst>
          </p:cNvPr>
          <p:cNvSpPr>
            <a:spLocks noGrp="1"/>
          </p:cNvSpPr>
          <p:nvPr/>
        </p:nvSpPr>
        <p:spPr>
          <a:xfrm>
            <a:off x="1806685" y="1681723"/>
            <a:ext cx="8839200" cy="4419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202A35"/>
                </a:solidFill>
              </a:defRPr>
            </a:pPr>
            <a:r>
              <a:rPr sz="2040" b="1" dirty="0" err="1">
                <a:solidFill>
                  <a:srgbClr val="202A35"/>
                </a:solidFill>
              </a:rPr>
              <a:t>快速进入今天的训练任务</a:t>
            </a:r>
            <a:endParaRPr sz="2040" b="1" dirty="0">
              <a:solidFill>
                <a:srgbClr val="202A35"/>
              </a:solidFill>
            </a:endParaRPr>
          </a:p>
        </p:txBody>
      </p:sp>
      <p:sp>
        <p:nvSpPr>
          <p:cNvPr id="5" name="kicker-02">
            <a:extLst>
              <a:ext uri="{FF2B5EF4-FFF2-40B4-BE49-F238E27FC236}">
                <a16:creationId xmlns:a16="http://schemas.microsoft.com/office/drawing/2014/main" id="{1AC45AC1-7FCA-464A-B5DD-0B7E40FEF98B}"/>
              </a:ext>
            </a:extLst>
          </p:cNvPr>
          <p:cNvSpPr>
            <a:spLocks noGrp="1"/>
          </p:cNvSpPr>
          <p:nvPr/>
        </p:nvSpPr>
        <p:spPr>
          <a:xfrm>
            <a:off x="1806685" y="2059573"/>
            <a:ext cx="6858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900" b="1">
                <a:solidFill>
                  <a:srgbClr val="7C8793"/>
                </a:solidFill>
              </a:rPr>
              <a:t>01–04  ·  建档、首页与计划</a:t>
            </a:r>
          </a:p>
        </p:txBody>
      </p:sp>
      <p:sp>
        <p:nvSpPr>
          <p:cNvPr id="6" name="accent-02">
            <a:extLst>
              <a:ext uri="{FF2B5EF4-FFF2-40B4-BE49-F238E27FC236}">
                <a16:creationId xmlns:a16="http://schemas.microsoft.com/office/drawing/2014/main" id="{C318F512-4BE1-4CA3-9935-955E3F57E22B}"/>
              </a:ext>
            </a:extLst>
          </p:cNvPr>
          <p:cNvSpPr>
            <a:spLocks noGrp="1"/>
          </p:cNvSpPr>
          <p:nvPr/>
        </p:nvSpPr>
        <p:spPr>
          <a:xfrm>
            <a:off x="1181845" y="2349133"/>
            <a:ext cx="655320" cy="3048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h-name-02">
            <a:extLst>
              <a:ext uri="{FF2B5EF4-FFF2-40B4-BE49-F238E27FC236}">
                <a16:creationId xmlns:a16="http://schemas.microsoft.com/office/drawing/2014/main" id="{446F7F10-C35B-4D18-9038-F73479E42C25}"/>
              </a:ext>
            </a:extLst>
          </p:cNvPr>
          <p:cNvSpPr>
            <a:spLocks noGrp="1"/>
          </p:cNvSpPr>
          <p:nvPr/>
        </p:nvSpPr>
        <p:spPr>
          <a:xfrm>
            <a:off x="1181845" y="2440573"/>
            <a:ext cx="14478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功能域</a:t>
            </a:r>
          </a:p>
        </p:txBody>
      </p:sp>
      <p:sp>
        <p:nvSpPr>
          <p:cNvPr id="8" name="h-must-02">
            <a:extLst>
              <a:ext uri="{FF2B5EF4-FFF2-40B4-BE49-F238E27FC236}">
                <a16:creationId xmlns:a16="http://schemas.microsoft.com/office/drawing/2014/main" id="{3DA5CAAF-0E14-4610-B6A5-00B0D0166AF8}"/>
              </a:ext>
            </a:extLst>
          </p:cNvPr>
          <p:cNvSpPr>
            <a:spLocks noGrp="1"/>
          </p:cNvSpPr>
          <p:nvPr/>
        </p:nvSpPr>
        <p:spPr>
          <a:xfrm>
            <a:off x="2812525" y="2440573"/>
            <a:ext cx="2286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V1.0 必备能力</a:t>
            </a:r>
          </a:p>
        </p:txBody>
      </p:sp>
      <p:sp>
        <p:nvSpPr>
          <p:cNvPr id="9" name="h-current-02">
            <a:extLst>
              <a:ext uri="{FF2B5EF4-FFF2-40B4-BE49-F238E27FC236}">
                <a16:creationId xmlns:a16="http://schemas.microsoft.com/office/drawing/2014/main" id="{5F19FA12-C662-4178-A573-5F14BCB62DA4}"/>
              </a:ext>
            </a:extLst>
          </p:cNvPr>
          <p:cNvSpPr>
            <a:spLocks noGrp="1"/>
          </p:cNvSpPr>
          <p:nvPr/>
        </p:nvSpPr>
        <p:spPr>
          <a:xfrm>
            <a:off x="6051025" y="2440573"/>
            <a:ext cx="1524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当前基础</a:t>
            </a:r>
          </a:p>
        </p:txBody>
      </p:sp>
      <p:sp>
        <p:nvSpPr>
          <p:cNvPr id="10" name="h-inspire-02">
            <a:extLst>
              <a:ext uri="{FF2B5EF4-FFF2-40B4-BE49-F238E27FC236}">
                <a16:creationId xmlns:a16="http://schemas.microsoft.com/office/drawing/2014/main" id="{D51E803C-428A-46D6-B588-87D40B4B4C06}"/>
              </a:ext>
            </a:extLst>
          </p:cNvPr>
          <p:cNvSpPr>
            <a:spLocks noGrp="1"/>
          </p:cNvSpPr>
          <p:nvPr/>
        </p:nvSpPr>
        <p:spPr>
          <a:xfrm>
            <a:off x="7727425" y="2440573"/>
            <a:ext cx="12954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竞品启发</a:t>
            </a:r>
          </a:p>
        </p:txBody>
      </p:sp>
      <p:sp>
        <p:nvSpPr>
          <p:cNvPr id="11" name="h-accept-02">
            <a:extLst>
              <a:ext uri="{FF2B5EF4-FFF2-40B4-BE49-F238E27FC236}">
                <a16:creationId xmlns:a16="http://schemas.microsoft.com/office/drawing/2014/main" id="{3B82670B-E8E1-4460-A19D-A82273082D47}"/>
              </a:ext>
            </a:extLst>
          </p:cNvPr>
          <p:cNvSpPr>
            <a:spLocks noGrp="1"/>
          </p:cNvSpPr>
          <p:nvPr/>
        </p:nvSpPr>
        <p:spPr>
          <a:xfrm>
            <a:off x="9251425" y="2440573"/>
            <a:ext cx="1143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首版验收</a:t>
            </a:r>
          </a:p>
        </p:txBody>
      </p:sp>
      <p:sp>
        <p:nvSpPr>
          <p:cNvPr id="12" name="id-02-01">
            <a:extLst>
              <a:ext uri="{FF2B5EF4-FFF2-40B4-BE49-F238E27FC236}">
                <a16:creationId xmlns:a16="http://schemas.microsoft.com/office/drawing/2014/main" id="{5A7C6F4C-AF6F-4A2B-AAB4-C02F565E01EB}"/>
              </a:ext>
            </a:extLst>
          </p:cNvPr>
          <p:cNvSpPr>
            <a:spLocks noGrp="1"/>
          </p:cNvSpPr>
          <p:nvPr/>
        </p:nvSpPr>
        <p:spPr>
          <a:xfrm>
            <a:off x="1181845" y="2653933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3" name="name-02-01">
            <a:extLst>
              <a:ext uri="{FF2B5EF4-FFF2-40B4-BE49-F238E27FC236}">
                <a16:creationId xmlns:a16="http://schemas.microsoft.com/office/drawing/2014/main" id="{47F2515E-55E8-463A-97A7-1293A32CA0EE}"/>
              </a:ext>
            </a:extLst>
          </p:cNvPr>
          <p:cNvSpPr>
            <a:spLocks noGrp="1"/>
          </p:cNvSpPr>
          <p:nvPr/>
        </p:nvSpPr>
        <p:spPr>
          <a:xfrm>
            <a:off x="1578085" y="2615833"/>
            <a:ext cx="1143000" cy="7124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渐进式建档</a:t>
            </a:r>
          </a:p>
        </p:txBody>
      </p:sp>
      <p:sp>
        <p:nvSpPr>
          <p:cNvPr id="14" name="must-02-01">
            <a:extLst>
              <a:ext uri="{FF2B5EF4-FFF2-40B4-BE49-F238E27FC236}">
                <a16:creationId xmlns:a16="http://schemas.microsoft.com/office/drawing/2014/main" id="{79521512-6B79-4F76-8AC9-E7B8046845C3}"/>
              </a:ext>
            </a:extLst>
          </p:cNvPr>
          <p:cNvSpPr>
            <a:spLocks noGrp="1"/>
          </p:cNvSpPr>
          <p:nvPr/>
        </p:nvSpPr>
        <p:spPr>
          <a:xfrm>
            <a:off x="2812525" y="2608213"/>
            <a:ext cx="31242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40">
                <a:solidFill>
                  <a:srgbClr val="35424D"/>
                </a:solidFill>
              </a:defRPr>
            </a:pPr>
            <a:r>
              <a:rPr sz="912">
                <a:solidFill>
                  <a:srgbClr val="35424D"/>
                </a:solidFill>
              </a:rPr>
              <a:t>围绕赛事、能力、周跑量、可训练日、伤病与补给偏好按需追问。</a:t>
            </a:r>
          </a:p>
        </p:txBody>
      </p:sp>
      <p:sp>
        <p:nvSpPr>
          <p:cNvPr id="15" name="current-02-01">
            <a:extLst>
              <a:ext uri="{FF2B5EF4-FFF2-40B4-BE49-F238E27FC236}">
                <a16:creationId xmlns:a16="http://schemas.microsoft.com/office/drawing/2014/main" id="{A7175682-B70D-4181-8997-D790DF019E7C}"/>
              </a:ext>
            </a:extLst>
          </p:cNvPr>
          <p:cNvSpPr>
            <a:spLocks noGrp="1"/>
          </p:cNvSpPr>
          <p:nvPr/>
        </p:nvSpPr>
        <p:spPr>
          <a:xfrm>
            <a:off x="6051025" y="2608213"/>
            <a:ext cx="15621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已有逐项编辑、候选确认和缺失字段不自动补全。</a:t>
            </a:r>
          </a:p>
        </p:txBody>
      </p:sp>
      <p:sp>
        <p:nvSpPr>
          <p:cNvPr id="16" name="inspire-02-01">
            <a:extLst>
              <a:ext uri="{FF2B5EF4-FFF2-40B4-BE49-F238E27FC236}">
                <a16:creationId xmlns:a16="http://schemas.microsoft.com/office/drawing/2014/main" id="{F30A7492-8B92-4A23-8C7C-6AB84DE8ACBF}"/>
              </a:ext>
            </a:extLst>
          </p:cNvPr>
          <p:cNvSpPr>
            <a:spLocks noGrp="1"/>
          </p:cNvSpPr>
          <p:nvPr/>
        </p:nvSpPr>
        <p:spPr>
          <a:xfrm>
            <a:off x="7727425" y="2608213"/>
            <a:ext cx="14097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 dirty="0">
                <a:solidFill>
                  <a:srgbClr val="53606C"/>
                </a:solidFill>
              </a:rPr>
              <a:t>Sigma </a:t>
            </a:r>
            <a:r>
              <a:rPr lang="zh-CN" altLang="en-US" sz="876" dirty="0">
                <a:solidFill>
                  <a:srgbClr val="53606C"/>
                </a:solidFill>
              </a:rPr>
              <a:t>简洁界面</a:t>
            </a:r>
            <a:r>
              <a:rPr sz="876" dirty="0">
                <a:solidFill>
                  <a:srgbClr val="53606C"/>
                </a:solidFill>
              </a:rPr>
              <a:t>；</a:t>
            </a:r>
            <a:r>
              <a:rPr sz="876" dirty="0" err="1">
                <a:solidFill>
                  <a:srgbClr val="53606C"/>
                </a:solidFill>
              </a:rPr>
              <a:t>PaceMate</a:t>
            </a:r>
            <a:r>
              <a:rPr sz="876" dirty="0">
                <a:solidFill>
                  <a:srgbClr val="53606C"/>
                </a:solidFill>
              </a:rPr>
              <a:t> </a:t>
            </a:r>
            <a:r>
              <a:rPr lang="en-US" sz="876" dirty="0" err="1">
                <a:solidFill>
                  <a:srgbClr val="53606C"/>
                </a:solidFill>
              </a:rPr>
              <a:t>AI</a:t>
            </a:r>
            <a:r>
              <a:rPr sz="876" dirty="0" err="1">
                <a:solidFill>
                  <a:srgbClr val="53606C"/>
                </a:solidFill>
              </a:rPr>
              <a:t>教练</a:t>
            </a:r>
            <a:r>
              <a:rPr sz="876" dirty="0">
                <a:solidFill>
                  <a:srgbClr val="53606C"/>
                </a:solidFill>
              </a:rPr>
              <a:t>。</a:t>
            </a:r>
          </a:p>
        </p:txBody>
      </p:sp>
      <p:sp>
        <p:nvSpPr>
          <p:cNvPr id="17" name="accept-02-01">
            <a:extLst>
              <a:ext uri="{FF2B5EF4-FFF2-40B4-BE49-F238E27FC236}">
                <a16:creationId xmlns:a16="http://schemas.microsoft.com/office/drawing/2014/main" id="{DD19C388-9027-4D7B-83E2-46872DF0EB9D}"/>
              </a:ext>
            </a:extLst>
          </p:cNvPr>
          <p:cNvSpPr>
            <a:spLocks noGrp="1"/>
          </p:cNvSpPr>
          <p:nvPr/>
        </p:nvSpPr>
        <p:spPr>
          <a:xfrm>
            <a:off x="9251425" y="2608213"/>
            <a:ext cx="168402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10" b="1">
                <a:solidFill>
                  <a:srgbClr val="3B4853"/>
                </a:solidFill>
              </a:defRPr>
            </a:pPr>
            <a:r>
              <a:rPr sz="888" b="1" dirty="0">
                <a:solidFill>
                  <a:srgbClr val="3B4853"/>
                </a:solidFill>
              </a:rPr>
              <a:t>5 </a:t>
            </a:r>
            <a:r>
              <a:rPr sz="888" b="1" dirty="0" err="1">
                <a:solidFill>
                  <a:srgbClr val="3B4853"/>
                </a:solidFill>
              </a:rPr>
              <a:t>分钟内完成首次有效任务；关键数据未经确认不得保存</a:t>
            </a:r>
            <a:r>
              <a:rPr sz="888" b="1" dirty="0">
                <a:solidFill>
                  <a:srgbClr val="3B4853"/>
                </a:solidFill>
              </a:rPr>
              <a:t>。</a:t>
            </a:r>
          </a:p>
        </p:txBody>
      </p:sp>
      <p:sp>
        <p:nvSpPr>
          <p:cNvPr id="18" name="rule-02-1">
            <a:extLst>
              <a:ext uri="{FF2B5EF4-FFF2-40B4-BE49-F238E27FC236}">
                <a16:creationId xmlns:a16="http://schemas.microsoft.com/office/drawing/2014/main" id="{62AFBDF1-2176-41E0-977D-2D2F757EB0E4}"/>
              </a:ext>
            </a:extLst>
          </p:cNvPr>
          <p:cNvSpPr>
            <a:spLocks noGrp="1"/>
          </p:cNvSpPr>
          <p:nvPr/>
        </p:nvSpPr>
        <p:spPr>
          <a:xfrm>
            <a:off x="1181845" y="3381644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19" name="id-02-02">
            <a:extLst>
              <a:ext uri="{FF2B5EF4-FFF2-40B4-BE49-F238E27FC236}">
                <a16:creationId xmlns:a16="http://schemas.microsoft.com/office/drawing/2014/main" id="{DD8AEF51-97E1-404B-A65B-F58DFD2E581D}"/>
              </a:ext>
            </a:extLst>
          </p:cNvPr>
          <p:cNvSpPr>
            <a:spLocks noGrp="1"/>
          </p:cNvSpPr>
          <p:nvPr/>
        </p:nvSpPr>
        <p:spPr>
          <a:xfrm>
            <a:off x="1181845" y="3473083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name-02-02">
            <a:extLst>
              <a:ext uri="{FF2B5EF4-FFF2-40B4-BE49-F238E27FC236}">
                <a16:creationId xmlns:a16="http://schemas.microsoft.com/office/drawing/2014/main" id="{2CBCE343-32DE-47ED-A210-97467087CB1F}"/>
              </a:ext>
            </a:extLst>
          </p:cNvPr>
          <p:cNvSpPr>
            <a:spLocks noGrp="1"/>
          </p:cNvSpPr>
          <p:nvPr/>
        </p:nvSpPr>
        <p:spPr>
          <a:xfrm>
            <a:off x="1578085" y="3434984"/>
            <a:ext cx="1323244" cy="7124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 dirty="0" err="1">
                <a:solidFill>
                  <a:srgbClr val="25323E"/>
                </a:solidFill>
              </a:rPr>
              <a:t>首页唯一行动入口</a:t>
            </a:r>
            <a:endParaRPr sz="1080" b="1" dirty="0">
              <a:solidFill>
                <a:srgbClr val="25323E"/>
              </a:solidFill>
            </a:endParaRPr>
          </a:p>
        </p:txBody>
      </p:sp>
      <p:sp>
        <p:nvSpPr>
          <p:cNvPr id="21" name="must-02-02">
            <a:extLst>
              <a:ext uri="{FF2B5EF4-FFF2-40B4-BE49-F238E27FC236}">
                <a16:creationId xmlns:a16="http://schemas.microsoft.com/office/drawing/2014/main" id="{F8ED9D4A-FACE-4DF0-815A-9ED53260B55A}"/>
              </a:ext>
            </a:extLst>
          </p:cNvPr>
          <p:cNvSpPr>
            <a:spLocks noGrp="1"/>
          </p:cNvSpPr>
          <p:nvPr/>
        </p:nvSpPr>
        <p:spPr>
          <a:xfrm>
            <a:off x="2812525" y="3427364"/>
            <a:ext cx="31242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40">
                <a:solidFill>
                  <a:srgbClr val="35424D"/>
                </a:solidFill>
              </a:defRPr>
            </a:pPr>
            <a:r>
              <a:rPr sz="912">
                <a:solidFill>
                  <a:srgbClr val="35424D"/>
                </a:solidFill>
              </a:rPr>
              <a:t>按状态只展示今日训练、待反馈／分析、创建计划或记录训练中的最高优先任务。</a:t>
            </a:r>
          </a:p>
        </p:txBody>
      </p:sp>
      <p:sp>
        <p:nvSpPr>
          <p:cNvPr id="22" name="current-02-02">
            <a:extLst>
              <a:ext uri="{FF2B5EF4-FFF2-40B4-BE49-F238E27FC236}">
                <a16:creationId xmlns:a16="http://schemas.microsoft.com/office/drawing/2014/main" id="{6E0856D8-E8EE-42A2-A48E-EC9D0A3D4D29}"/>
              </a:ext>
            </a:extLst>
          </p:cNvPr>
          <p:cNvSpPr>
            <a:spLocks noGrp="1"/>
          </p:cNvSpPr>
          <p:nvPr/>
        </p:nvSpPr>
        <p:spPr>
          <a:xfrm>
            <a:off x="6051025" y="3427364"/>
            <a:ext cx="15621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已有唯一主卡和四个一级页面。</a:t>
            </a:r>
          </a:p>
        </p:txBody>
      </p:sp>
      <p:sp>
        <p:nvSpPr>
          <p:cNvPr id="23" name="inspire-02-02">
            <a:extLst>
              <a:ext uri="{FF2B5EF4-FFF2-40B4-BE49-F238E27FC236}">
                <a16:creationId xmlns:a16="http://schemas.microsoft.com/office/drawing/2014/main" id="{46F80857-F4FA-46E9-94DA-C7A1C7DCA285}"/>
              </a:ext>
            </a:extLst>
          </p:cNvPr>
          <p:cNvSpPr>
            <a:spLocks noGrp="1"/>
          </p:cNvSpPr>
          <p:nvPr/>
        </p:nvSpPr>
        <p:spPr>
          <a:xfrm>
            <a:off x="7727425" y="3427364"/>
            <a:ext cx="14097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 dirty="0">
                <a:solidFill>
                  <a:srgbClr val="53606C"/>
                </a:solidFill>
              </a:rPr>
              <a:t>Keep </a:t>
            </a:r>
            <a:r>
              <a:rPr lang="zh-CN" altLang="en-US" sz="876" dirty="0">
                <a:solidFill>
                  <a:srgbClr val="53606C"/>
                </a:solidFill>
              </a:rPr>
              <a:t>日程</a:t>
            </a:r>
            <a:r>
              <a:rPr sz="876" dirty="0">
                <a:solidFill>
                  <a:srgbClr val="53606C"/>
                </a:solidFill>
              </a:rPr>
              <a:t>；Sigma </a:t>
            </a:r>
            <a:r>
              <a:rPr sz="876" dirty="0" err="1">
                <a:solidFill>
                  <a:srgbClr val="53606C"/>
                </a:solidFill>
              </a:rPr>
              <a:t>极简</a:t>
            </a:r>
            <a:r>
              <a:rPr lang="zh-CN" altLang="en-US" sz="876" dirty="0">
                <a:solidFill>
                  <a:srgbClr val="53606C"/>
                </a:solidFill>
              </a:rPr>
              <a:t>界面</a:t>
            </a:r>
            <a:r>
              <a:rPr sz="876" dirty="0">
                <a:solidFill>
                  <a:srgbClr val="53606C"/>
                </a:solidFill>
              </a:rPr>
              <a:t>。</a:t>
            </a:r>
          </a:p>
        </p:txBody>
      </p:sp>
      <p:sp>
        <p:nvSpPr>
          <p:cNvPr id="24" name="accept-02-02">
            <a:extLst>
              <a:ext uri="{FF2B5EF4-FFF2-40B4-BE49-F238E27FC236}">
                <a16:creationId xmlns:a16="http://schemas.microsoft.com/office/drawing/2014/main" id="{8F6F2B75-54A8-437A-91E8-0D465B8D8C80}"/>
              </a:ext>
            </a:extLst>
          </p:cNvPr>
          <p:cNvSpPr>
            <a:spLocks noGrp="1"/>
          </p:cNvSpPr>
          <p:nvPr/>
        </p:nvSpPr>
        <p:spPr>
          <a:xfrm>
            <a:off x="9251425" y="3427364"/>
            <a:ext cx="168402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10" b="1">
                <a:solidFill>
                  <a:srgbClr val="3B4853"/>
                </a:solidFill>
              </a:defRPr>
            </a:pPr>
            <a:r>
              <a:rPr sz="888" b="1">
                <a:solidFill>
                  <a:srgbClr val="3B4853"/>
                </a:solidFill>
              </a:rPr>
              <a:t>打开首页即知道下一步；失败任务不得错误改变首页状态。</a:t>
            </a:r>
          </a:p>
        </p:txBody>
      </p:sp>
      <p:sp>
        <p:nvSpPr>
          <p:cNvPr id="25" name="rule-02-2">
            <a:extLst>
              <a:ext uri="{FF2B5EF4-FFF2-40B4-BE49-F238E27FC236}">
                <a16:creationId xmlns:a16="http://schemas.microsoft.com/office/drawing/2014/main" id="{D5509D7F-4C5B-431B-9EEE-E92FC65251A1}"/>
              </a:ext>
            </a:extLst>
          </p:cNvPr>
          <p:cNvSpPr>
            <a:spLocks noGrp="1"/>
          </p:cNvSpPr>
          <p:nvPr/>
        </p:nvSpPr>
        <p:spPr>
          <a:xfrm>
            <a:off x="1181845" y="4200793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26" name="id-02-03">
            <a:extLst>
              <a:ext uri="{FF2B5EF4-FFF2-40B4-BE49-F238E27FC236}">
                <a16:creationId xmlns:a16="http://schemas.microsoft.com/office/drawing/2014/main" id="{87284355-B878-4B04-93DA-A1E4EABEABDC}"/>
              </a:ext>
            </a:extLst>
          </p:cNvPr>
          <p:cNvSpPr>
            <a:spLocks noGrp="1"/>
          </p:cNvSpPr>
          <p:nvPr/>
        </p:nvSpPr>
        <p:spPr>
          <a:xfrm>
            <a:off x="1181845" y="4292233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7" name="name-02-03">
            <a:extLst>
              <a:ext uri="{FF2B5EF4-FFF2-40B4-BE49-F238E27FC236}">
                <a16:creationId xmlns:a16="http://schemas.microsoft.com/office/drawing/2014/main" id="{742B692D-F845-4932-8EFE-31E642CC6EE9}"/>
              </a:ext>
            </a:extLst>
          </p:cNvPr>
          <p:cNvSpPr>
            <a:spLocks noGrp="1"/>
          </p:cNvSpPr>
          <p:nvPr/>
        </p:nvSpPr>
        <p:spPr>
          <a:xfrm>
            <a:off x="1523085" y="4164757"/>
            <a:ext cx="1426372" cy="7124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 dirty="0" err="1">
                <a:solidFill>
                  <a:srgbClr val="25323E"/>
                </a:solidFill>
              </a:rPr>
              <a:t>训练计划生成与导入</a:t>
            </a:r>
            <a:endParaRPr sz="1080" b="1" dirty="0">
              <a:solidFill>
                <a:srgbClr val="25323E"/>
              </a:solidFill>
            </a:endParaRPr>
          </a:p>
        </p:txBody>
      </p:sp>
      <p:sp>
        <p:nvSpPr>
          <p:cNvPr id="28" name="must-02-03">
            <a:extLst>
              <a:ext uri="{FF2B5EF4-FFF2-40B4-BE49-F238E27FC236}">
                <a16:creationId xmlns:a16="http://schemas.microsoft.com/office/drawing/2014/main" id="{1674711F-7D84-46B7-9352-4DF74F55AAB1}"/>
              </a:ext>
            </a:extLst>
          </p:cNvPr>
          <p:cNvSpPr>
            <a:spLocks noGrp="1"/>
          </p:cNvSpPr>
          <p:nvPr/>
        </p:nvSpPr>
        <p:spPr>
          <a:xfrm>
            <a:off x="2812525" y="4246513"/>
            <a:ext cx="31242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40">
                <a:solidFill>
                  <a:srgbClr val="35424D"/>
                </a:solidFill>
              </a:defRPr>
            </a:pPr>
            <a:r>
              <a:rPr sz="912" dirty="0" err="1">
                <a:solidFill>
                  <a:srgbClr val="35424D"/>
                </a:solidFill>
              </a:rPr>
              <a:t>生成半马／全马计划；支持预览、编辑、确认、跳过、顺延和重排</a:t>
            </a:r>
            <a:r>
              <a:rPr sz="912" dirty="0">
                <a:solidFill>
                  <a:srgbClr val="35424D"/>
                </a:solidFill>
              </a:rPr>
              <a:t>。</a:t>
            </a:r>
          </a:p>
        </p:txBody>
      </p:sp>
      <p:sp>
        <p:nvSpPr>
          <p:cNvPr id="29" name="current-02-03">
            <a:extLst>
              <a:ext uri="{FF2B5EF4-FFF2-40B4-BE49-F238E27FC236}">
                <a16:creationId xmlns:a16="http://schemas.microsoft.com/office/drawing/2014/main" id="{27FCFB3D-84C6-4A5D-84DF-24979C92F557}"/>
              </a:ext>
            </a:extLst>
          </p:cNvPr>
          <p:cNvSpPr>
            <a:spLocks noGrp="1"/>
          </p:cNvSpPr>
          <p:nvPr/>
        </p:nvSpPr>
        <p:spPr>
          <a:xfrm>
            <a:off x="6051025" y="4246513"/>
            <a:ext cx="15621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已有生成、文本导入、冲突预览与确认机制。</a:t>
            </a:r>
          </a:p>
        </p:txBody>
      </p:sp>
      <p:sp>
        <p:nvSpPr>
          <p:cNvPr id="30" name="inspire-02-03">
            <a:extLst>
              <a:ext uri="{FF2B5EF4-FFF2-40B4-BE49-F238E27FC236}">
                <a16:creationId xmlns:a16="http://schemas.microsoft.com/office/drawing/2014/main" id="{844CF845-B60F-472C-A4D4-029D7E875996}"/>
              </a:ext>
            </a:extLst>
          </p:cNvPr>
          <p:cNvSpPr>
            <a:spLocks noGrp="1"/>
          </p:cNvSpPr>
          <p:nvPr/>
        </p:nvSpPr>
        <p:spPr>
          <a:xfrm>
            <a:off x="7727425" y="4246513"/>
            <a:ext cx="14097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 dirty="0" err="1">
                <a:solidFill>
                  <a:srgbClr val="53606C"/>
                </a:solidFill>
              </a:rPr>
              <a:t>PaceMate</a:t>
            </a:r>
            <a:r>
              <a:rPr sz="876" dirty="0">
                <a:solidFill>
                  <a:srgbClr val="53606C"/>
                </a:solidFill>
              </a:rPr>
              <a:t> </a:t>
            </a:r>
            <a:r>
              <a:rPr sz="876" dirty="0" err="1">
                <a:solidFill>
                  <a:srgbClr val="53606C"/>
                </a:solidFill>
              </a:rPr>
              <a:t>计划</a:t>
            </a:r>
            <a:r>
              <a:rPr lang="zh-CN" altLang="en-US" sz="876" dirty="0">
                <a:solidFill>
                  <a:srgbClr val="53606C"/>
                </a:solidFill>
              </a:rPr>
              <a:t>页</a:t>
            </a:r>
            <a:r>
              <a:rPr sz="876" dirty="0">
                <a:solidFill>
                  <a:srgbClr val="53606C"/>
                </a:solidFill>
              </a:rPr>
              <a:t>。</a:t>
            </a:r>
          </a:p>
        </p:txBody>
      </p:sp>
      <p:sp>
        <p:nvSpPr>
          <p:cNvPr id="31" name="accept-02-03">
            <a:extLst>
              <a:ext uri="{FF2B5EF4-FFF2-40B4-BE49-F238E27FC236}">
                <a16:creationId xmlns:a16="http://schemas.microsoft.com/office/drawing/2014/main" id="{6D72150E-F27A-41F4-AB8E-BA91DC240072}"/>
              </a:ext>
            </a:extLst>
          </p:cNvPr>
          <p:cNvSpPr>
            <a:spLocks noGrp="1"/>
          </p:cNvSpPr>
          <p:nvPr/>
        </p:nvSpPr>
        <p:spPr>
          <a:xfrm>
            <a:off x="9251425" y="4246513"/>
            <a:ext cx="168402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10" b="1">
                <a:solidFill>
                  <a:srgbClr val="3B4853"/>
                </a:solidFill>
              </a:defRPr>
            </a:pPr>
            <a:r>
              <a:rPr sz="888" b="1">
                <a:solidFill>
                  <a:srgbClr val="3B4853"/>
                </a:solidFill>
              </a:rPr>
              <a:t>按日期、类型、距离／时长、强度保存；修改确认后生效且不覆盖历史。</a:t>
            </a:r>
          </a:p>
        </p:txBody>
      </p:sp>
      <p:sp>
        <p:nvSpPr>
          <p:cNvPr id="32" name="rule-02-3">
            <a:extLst>
              <a:ext uri="{FF2B5EF4-FFF2-40B4-BE49-F238E27FC236}">
                <a16:creationId xmlns:a16="http://schemas.microsoft.com/office/drawing/2014/main" id="{D8C02C7B-49B1-4704-8426-E84B945B1328}"/>
              </a:ext>
            </a:extLst>
          </p:cNvPr>
          <p:cNvSpPr>
            <a:spLocks noGrp="1"/>
          </p:cNvSpPr>
          <p:nvPr/>
        </p:nvSpPr>
        <p:spPr>
          <a:xfrm>
            <a:off x="1181845" y="5019944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33" name="id-02-04">
            <a:extLst>
              <a:ext uri="{FF2B5EF4-FFF2-40B4-BE49-F238E27FC236}">
                <a16:creationId xmlns:a16="http://schemas.microsoft.com/office/drawing/2014/main" id="{476B9A16-3A06-4FE0-896D-694CEF3D5908}"/>
              </a:ext>
            </a:extLst>
          </p:cNvPr>
          <p:cNvSpPr>
            <a:spLocks noGrp="1"/>
          </p:cNvSpPr>
          <p:nvPr/>
        </p:nvSpPr>
        <p:spPr>
          <a:xfrm>
            <a:off x="1181845" y="5111383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4" name="name-02-04">
            <a:extLst>
              <a:ext uri="{FF2B5EF4-FFF2-40B4-BE49-F238E27FC236}">
                <a16:creationId xmlns:a16="http://schemas.microsoft.com/office/drawing/2014/main" id="{CDF9EC2A-D4A1-43BB-BDF7-ACFF7C8A3833}"/>
              </a:ext>
            </a:extLst>
          </p:cNvPr>
          <p:cNvSpPr>
            <a:spLocks noGrp="1"/>
          </p:cNvSpPr>
          <p:nvPr/>
        </p:nvSpPr>
        <p:spPr>
          <a:xfrm>
            <a:off x="1578085" y="5073284"/>
            <a:ext cx="1143000" cy="7124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今日训练说明</a:t>
            </a:r>
          </a:p>
        </p:txBody>
      </p:sp>
      <p:sp>
        <p:nvSpPr>
          <p:cNvPr id="35" name="must-02-04">
            <a:extLst>
              <a:ext uri="{FF2B5EF4-FFF2-40B4-BE49-F238E27FC236}">
                <a16:creationId xmlns:a16="http://schemas.microsoft.com/office/drawing/2014/main" id="{3F2E95DA-9296-4C2B-8070-3FAAA90ECDF8}"/>
              </a:ext>
            </a:extLst>
          </p:cNvPr>
          <p:cNvSpPr>
            <a:spLocks noGrp="1"/>
          </p:cNvSpPr>
          <p:nvPr/>
        </p:nvSpPr>
        <p:spPr>
          <a:xfrm>
            <a:off x="2812525" y="5065664"/>
            <a:ext cx="31242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40">
                <a:solidFill>
                  <a:srgbClr val="35424D"/>
                </a:solidFill>
              </a:defRPr>
            </a:pPr>
            <a:r>
              <a:rPr sz="912">
                <a:solidFill>
                  <a:srgbClr val="35424D"/>
                </a:solidFill>
              </a:rPr>
              <a:t>展示训练目的、热身、主训练、放松、目标强度与注意事项；支持一天两练。</a:t>
            </a:r>
          </a:p>
        </p:txBody>
      </p:sp>
      <p:sp>
        <p:nvSpPr>
          <p:cNvPr id="36" name="current-02-04">
            <a:extLst>
              <a:ext uri="{FF2B5EF4-FFF2-40B4-BE49-F238E27FC236}">
                <a16:creationId xmlns:a16="http://schemas.microsoft.com/office/drawing/2014/main" id="{80EE26A8-EBA8-423A-9D1F-D44D0CD5ABB7}"/>
              </a:ext>
            </a:extLst>
          </p:cNvPr>
          <p:cNvSpPr>
            <a:spLocks noGrp="1"/>
          </p:cNvSpPr>
          <p:nvPr/>
        </p:nvSpPr>
        <p:spPr>
          <a:xfrm>
            <a:off x="6051025" y="5065664"/>
            <a:ext cx="15621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已验证今日训练和一日两练状态。</a:t>
            </a:r>
          </a:p>
        </p:txBody>
      </p:sp>
      <p:sp>
        <p:nvSpPr>
          <p:cNvPr id="37" name="inspire-02-04">
            <a:extLst>
              <a:ext uri="{FF2B5EF4-FFF2-40B4-BE49-F238E27FC236}">
                <a16:creationId xmlns:a16="http://schemas.microsoft.com/office/drawing/2014/main" id="{1CF2B96F-8430-4213-954D-16F9BE240F4D}"/>
              </a:ext>
            </a:extLst>
          </p:cNvPr>
          <p:cNvSpPr>
            <a:spLocks noGrp="1"/>
          </p:cNvSpPr>
          <p:nvPr/>
        </p:nvSpPr>
        <p:spPr>
          <a:xfrm>
            <a:off x="7727425" y="5065664"/>
            <a:ext cx="14097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 dirty="0" err="1">
                <a:solidFill>
                  <a:srgbClr val="53606C"/>
                </a:solidFill>
              </a:rPr>
              <a:t>PaceMate</a:t>
            </a:r>
            <a:r>
              <a:rPr sz="876" dirty="0">
                <a:solidFill>
                  <a:srgbClr val="53606C"/>
                </a:solidFill>
              </a:rPr>
              <a:t> </a:t>
            </a:r>
            <a:r>
              <a:rPr lang="zh-CN" altLang="en-US" sz="876" dirty="0">
                <a:solidFill>
                  <a:srgbClr val="53606C"/>
                </a:solidFill>
              </a:rPr>
              <a:t>计划页</a:t>
            </a:r>
            <a:r>
              <a:rPr sz="876" dirty="0">
                <a:solidFill>
                  <a:srgbClr val="53606C"/>
                </a:solidFill>
              </a:rPr>
              <a:t>；Keep </a:t>
            </a:r>
            <a:r>
              <a:rPr sz="876" dirty="0" err="1">
                <a:solidFill>
                  <a:srgbClr val="53606C"/>
                </a:solidFill>
              </a:rPr>
              <a:t>低门槛指导</a:t>
            </a:r>
            <a:r>
              <a:rPr sz="876" dirty="0">
                <a:solidFill>
                  <a:srgbClr val="53606C"/>
                </a:solidFill>
              </a:rPr>
              <a:t>。</a:t>
            </a:r>
          </a:p>
        </p:txBody>
      </p:sp>
      <p:sp>
        <p:nvSpPr>
          <p:cNvPr id="38" name="accept-02-04">
            <a:extLst>
              <a:ext uri="{FF2B5EF4-FFF2-40B4-BE49-F238E27FC236}">
                <a16:creationId xmlns:a16="http://schemas.microsoft.com/office/drawing/2014/main" id="{6B68A3FE-FC5C-4F92-AEBF-2AE39E9B2143}"/>
              </a:ext>
            </a:extLst>
          </p:cNvPr>
          <p:cNvSpPr>
            <a:spLocks noGrp="1"/>
          </p:cNvSpPr>
          <p:nvPr/>
        </p:nvSpPr>
        <p:spPr>
          <a:xfrm>
            <a:off x="9251425" y="5065664"/>
            <a:ext cx="168402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10" b="1">
                <a:solidFill>
                  <a:srgbClr val="3B4853"/>
                </a:solidFill>
              </a:defRPr>
            </a:pPr>
            <a:r>
              <a:rPr sz="888" b="1" dirty="0" err="1">
                <a:solidFill>
                  <a:srgbClr val="3B4853"/>
                </a:solidFill>
              </a:rPr>
              <a:t>无需回看整周计划即可训练；高风险状态优先进入安全分支</a:t>
            </a:r>
            <a:r>
              <a:rPr sz="888" b="1" dirty="0">
                <a:solidFill>
                  <a:srgbClr val="3B4853"/>
                </a:solidFill>
              </a:rPr>
              <a:t>。</a:t>
            </a:r>
          </a:p>
        </p:txBody>
      </p:sp>
      <p:sp>
        <p:nvSpPr>
          <p:cNvPr id="41" name="item-title-5">
            <a:extLst>
              <a:ext uri="{FF2B5EF4-FFF2-40B4-BE49-F238E27FC236}">
                <a16:creationId xmlns:a16="http://schemas.microsoft.com/office/drawing/2014/main" id="{04F9BC1D-F220-E2C6-9F1F-DFD2E523F6E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跑步助手的功能预想</a:t>
            </a:r>
            <a:endParaRPr sz="2400" b="1" dirty="0">
              <a:solidFill>
                <a:srgbClr val="FB45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115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urface-03">
            <a:extLst>
              <a:ext uri="{FF2B5EF4-FFF2-40B4-BE49-F238E27FC236}">
                <a16:creationId xmlns:a16="http://schemas.microsoft.com/office/drawing/2014/main" id="{03DBEFD4-2611-4A26-B268-F708A5C312E4}"/>
              </a:ext>
            </a:extLst>
          </p:cNvPr>
          <p:cNvSpPr>
            <a:spLocks noGrp="1"/>
          </p:cNvSpPr>
          <p:nvPr/>
        </p:nvSpPr>
        <p:spPr>
          <a:xfrm>
            <a:off x="822960" y="1257300"/>
            <a:ext cx="10546080" cy="472440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no-03">
            <a:extLst>
              <a:ext uri="{FF2B5EF4-FFF2-40B4-BE49-F238E27FC236}">
                <a16:creationId xmlns:a16="http://schemas.microsoft.com/office/drawing/2014/main" id="{BB1DF2F0-D970-4335-99AE-6001F0EE2BE0}"/>
              </a:ext>
            </a:extLst>
          </p:cNvPr>
          <p:cNvSpPr>
            <a:spLocks noGrp="1"/>
          </p:cNvSpPr>
          <p:nvPr/>
        </p:nvSpPr>
        <p:spPr>
          <a:xfrm>
            <a:off x="1168095" y="1660930"/>
            <a:ext cx="56388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4" name="title-03">
            <a:extLst>
              <a:ext uri="{FF2B5EF4-FFF2-40B4-BE49-F238E27FC236}">
                <a16:creationId xmlns:a16="http://schemas.microsoft.com/office/drawing/2014/main" id="{31C5FCFA-7E54-41CA-9C49-294F4B90F377}"/>
              </a:ext>
            </a:extLst>
          </p:cNvPr>
          <p:cNvSpPr>
            <a:spLocks noGrp="1"/>
          </p:cNvSpPr>
          <p:nvPr/>
        </p:nvSpPr>
        <p:spPr>
          <a:xfrm>
            <a:off x="1792935" y="1592350"/>
            <a:ext cx="8839200" cy="4419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202A35"/>
                </a:solidFill>
              </a:defRPr>
            </a:pPr>
            <a:r>
              <a:rPr sz="2040" b="1" dirty="0" err="1">
                <a:solidFill>
                  <a:srgbClr val="202A35"/>
                </a:solidFill>
              </a:rPr>
              <a:t>训练记录可验证</a:t>
            </a:r>
            <a:endParaRPr sz="2040" b="1" dirty="0">
              <a:solidFill>
                <a:srgbClr val="202A35"/>
              </a:solidFill>
            </a:endParaRPr>
          </a:p>
        </p:txBody>
      </p:sp>
      <p:sp>
        <p:nvSpPr>
          <p:cNvPr id="5" name="kicker-03">
            <a:extLst>
              <a:ext uri="{FF2B5EF4-FFF2-40B4-BE49-F238E27FC236}">
                <a16:creationId xmlns:a16="http://schemas.microsoft.com/office/drawing/2014/main" id="{608F8265-078C-46C3-9078-FC85064CDFDE}"/>
              </a:ext>
            </a:extLst>
          </p:cNvPr>
          <p:cNvSpPr>
            <a:spLocks noGrp="1"/>
          </p:cNvSpPr>
          <p:nvPr/>
        </p:nvSpPr>
        <p:spPr>
          <a:xfrm>
            <a:off x="1792935" y="2011450"/>
            <a:ext cx="6858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900" b="1">
                <a:solidFill>
                  <a:srgbClr val="7C8793"/>
                </a:solidFill>
              </a:rPr>
              <a:t>05–06  ·  数据与复盘</a:t>
            </a:r>
          </a:p>
        </p:txBody>
      </p:sp>
      <p:sp>
        <p:nvSpPr>
          <p:cNvPr id="6" name="accent-03">
            <a:extLst>
              <a:ext uri="{FF2B5EF4-FFF2-40B4-BE49-F238E27FC236}">
                <a16:creationId xmlns:a16="http://schemas.microsoft.com/office/drawing/2014/main" id="{DD4CBF02-2E61-4C02-8258-233FB7010BE8}"/>
              </a:ext>
            </a:extLst>
          </p:cNvPr>
          <p:cNvSpPr>
            <a:spLocks noGrp="1"/>
          </p:cNvSpPr>
          <p:nvPr/>
        </p:nvSpPr>
        <p:spPr>
          <a:xfrm>
            <a:off x="1168095" y="2301010"/>
            <a:ext cx="655320" cy="3048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h-name-03">
            <a:extLst>
              <a:ext uri="{FF2B5EF4-FFF2-40B4-BE49-F238E27FC236}">
                <a16:creationId xmlns:a16="http://schemas.microsoft.com/office/drawing/2014/main" id="{1CE3F10C-A4A5-48C4-A2BF-7AA1FF1FDB23}"/>
              </a:ext>
            </a:extLst>
          </p:cNvPr>
          <p:cNvSpPr>
            <a:spLocks noGrp="1"/>
          </p:cNvSpPr>
          <p:nvPr/>
        </p:nvSpPr>
        <p:spPr>
          <a:xfrm>
            <a:off x="1168095" y="2392450"/>
            <a:ext cx="14478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功能域</a:t>
            </a:r>
          </a:p>
        </p:txBody>
      </p:sp>
      <p:sp>
        <p:nvSpPr>
          <p:cNvPr id="8" name="h-must-03">
            <a:extLst>
              <a:ext uri="{FF2B5EF4-FFF2-40B4-BE49-F238E27FC236}">
                <a16:creationId xmlns:a16="http://schemas.microsoft.com/office/drawing/2014/main" id="{5300C12A-0E24-4984-8EF6-5C98B46269D4}"/>
              </a:ext>
            </a:extLst>
          </p:cNvPr>
          <p:cNvSpPr>
            <a:spLocks noGrp="1"/>
          </p:cNvSpPr>
          <p:nvPr/>
        </p:nvSpPr>
        <p:spPr>
          <a:xfrm>
            <a:off x="2798775" y="2392450"/>
            <a:ext cx="2286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V1.0 必备能力</a:t>
            </a:r>
          </a:p>
        </p:txBody>
      </p:sp>
      <p:sp>
        <p:nvSpPr>
          <p:cNvPr id="9" name="h-current-03">
            <a:extLst>
              <a:ext uri="{FF2B5EF4-FFF2-40B4-BE49-F238E27FC236}">
                <a16:creationId xmlns:a16="http://schemas.microsoft.com/office/drawing/2014/main" id="{DF94E43A-AA7F-43B3-9BC1-22321D22E130}"/>
              </a:ext>
            </a:extLst>
          </p:cNvPr>
          <p:cNvSpPr>
            <a:spLocks noGrp="1"/>
          </p:cNvSpPr>
          <p:nvPr/>
        </p:nvSpPr>
        <p:spPr>
          <a:xfrm>
            <a:off x="6037275" y="2392450"/>
            <a:ext cx="1524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当前基础</a:t>
            </a:r>
          </a:p>
        </p:txBody>
      </p:sp>
      <p:sp>
        <p:nvSpPr>
          <p:cNvPr id="10" name="h-inspire-03">
            <a:extLst>
              <a:ext uri="{FF2B5EF4-FFF2-40B4-BE49-F238E27FC236}">
                <a16:creationId xmlns:a16="http://schemas.microsoft.com/office/drawing/2014/main" id="{2A645F8C-976E-4EAC-8F42-C95FAB03757F}"/>
              </a:ext>
            </a:extLst>
          </p:cNvPr>
          <p:cNvSpPr>
            <a:spLocks noGrp="1"/>
          </p:cNvSpPr>
          <p:nvPr/>
        </p:nvSpPr>
        <p:spPr>
          <a:xfrm>
            <a:off x="7713675" y="2392450"/>
            <a:ext cx="12954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竞品启发</a:t>
            </a:r>
          </a:p>
        </p:txBody>
      </p:sp>
      <p:sp>
        <p:nvSpPr>
          <p:cNvPr id="11" name="h-accept-03">
            <a:extLst>
              <a:ext uri="{FF2B5EF4-FFF2-40B4-BE49-F238E27FC236}">
                <a16:creationId xmlns:a16="http://schemas.microsoft.com/office/drawing/2014/main" id="{B2279D97-AFD4-439B-85EC-39F80C9706E4}"/>
              </a:ext>
            </a:extLst>
          </p:cNvPr>
          <p:cNvSpPr>
            <a:spLocks noGrp="1"/>
          </p:cNvSpPr>
          <p:nvPr/>
        </p:nvSpPr>
        <p:spPr>
          <a:xfrm>
            <a:off x="9237675" y="2392450"/>
            <a:ext cx="1143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首版验收</a:t>
            </a:r>
          </a:p>
        </p:txBody>
      </p:sp>
      <p:sp>
        <p:nvSpPr>
          <p:cNvPr id="12" name="id-03-05">
            <a:extLst>
              <a:ext uri="{FF2B5EF4-FFF2-40B4-BE49-F238E27FC236}">
                <a16:creationId xmlns:a16="http://schemas.microsoft.com/office/drawing/2014/main" id="{67E85F7C-2FC5-414C-BB63-A688F1E05E70}"/>
              </a:ext>
            </a:extLst>
          </p:cNvPr>
          <p:cNvSpPr>
            <a:spLocks noGrp="1"/>
          </p:cNvSpPr>
          <p:nvPr/>
        </p:nvSpPr>
        <p:spPr>
          <a:xfrm>
            <a:off x="1168095" y="2605810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05</a:t>
            </a:r>
          </a:p>
        </p:txBody>
      </p:sp>
      <p:sp>
        <p:nvSpPr>
          <p:cNvPr id="13" name="name-03-05">
            <a:extLst>
              <a:ext uri="{FF2B5EF4-FFF2-40B4-BE49-F238E27FC236}">
                <a16:creationId xmlns:a16="http://schemas.microsoft.com/office/drawing/2014/main" id="{4E99F726-9041-4DCE-BE37-8E2B121BD398}"/>
              </a:ext>
            </a:extLst>
          </p:cNvPr>
          <p:cNvSpPr>
            <a:spLocks noGrp="1"/>
          </p:cNvSpPr>
          <p:nvPr/>
        </p:nvSpPr>
        <p:spPr>
          <a:xfrm>
            <a:off x="1564335" y="2567710"/>
            <a:ext cx="1143000" cy="15316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训练记录接入</a:t>
            </a:r>
          </a:p>
        </p:txBody>
      </p:sp>
      <p:sp>
        <p:nvSpPr>
          <p:cNvPr id="14" name="must-03-05">
            <a:extLst>
              <a:ext uri="{FF2B5EF4-FFF2-40B4-BE49-F238E27FC236}">
                <a16:creationId xmlns:a16="http://schemas.microsoft.com/office/drawing/2014/main" id="{BFA6344B-9D4D-433B-AA68-09A305D17F07}"/>
              </a:ext>
            </a:extLst>
          </p:cNvPr>
          <p:cNvSpPr>
            <a:spLocks noGrp="1"/>
          </p:cNvSpPr>
          <p:nvPr/>
        </p:nvSpPr>
        <p:spPr>
          <a:xfrm>
            <a:off x="2798775" y="2560090"/>
            <a:ext cx="3124200" cy="1546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0">
                <a:solidFill>
                  <a:srgbClr val="35424D"/>
                </a:solidFill>
              </a:defRPr>
            </a:pPr>
            <a:r>
              <a:rPr sz="984">
                <a:solidFill>
                  <a:srgbClr val="35424D"/>
                </a:solidFill>
              </a:rPr>
              <a:t>至少接通一个真实设备／健康平台；支持重试、手动补录、匹配、编辑、软删除与重复合并。</a:t>
            </a:r>
          </a:p>
        </p:txBody>
      </p:sp>
      <p:sp>
        <p:nvSpPr>
          <p:cNvPr id="15" name="current-03-05">
            <a:extLst>
              <a:ext uri="{FF2B5EF4-FFF2-40B4-BE49-F238E27FC236}">
                <a16:creationId xmlns:a16="http://schemas.microsoft.com/office/drawing/2014/main" id="{5971A1AB-156A-4581-BDC1-0F2FA88C05A8}"/>
              </a:ext>
            </a:extLst>
          </p:cNvPr>
          <p:cNvSpPr>
            <a:spLocks noGrp="1"/>
          </p:cNvSpPr>
          <p:nvPr/>
        </p:nvSpPr>
        <p:spPr>
          <a:xfrm>
            <a:off x="6037275" y="2560090"/>
            <a:ext cx="1562100" cy="1546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>
                <a:solidFill>
                  <a:srgbClr val="53606C"/>
                </a:solidFill>
              </a:rPr>
              <a:t>已有授权失败、重试、手动记录和重复合并。</a:t>
            </a:r>
          </a:p>
        </p:txBody>
      </p:sp>
      <p:sp>
        <p:nvSpPr>
          <p:cNvPr id="16" name="inspire-03-05">
            <a:extLst>
              <a:ext uri="{FF2B5EF4-FFF2-40B4-BE49-F238E27FC236}">
                <a16:creationId xmlns:a16="http://schemas.microsoft.com/office/drawing/2014/main" id="{2416872B-A607-4A7C-A64E-C6525EB6F81E}"/>
              </a:ext>
            </a:extLst>
          </p:cNvPr>
          <p:cNvSpPr>
            <a:spLocks noGrp="1"/>
          </p:cNvSpPr>
          <p:nvPr/>
        </p:nvSpPr>
        <p:spPr>
          <a:xfrm>
            <a:off x="7713675" y="2560090"/>
            <a:ext cx="1524000" cy="1546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 dirty="0" err="1">
                <a:solidFill>
                  <a:srgbClr val="53606C"/>
                </a:solidFill>
              </a:rPr>
              <a:t>PaceMate／EatMyRide</a:t>
            </a:r>
            <a:r>
              <a:rPr sz="948" dirty="0">
                <a:solidFill>
                  <a:srgbClr val="53606C"/>
                </a:solidFill>
              </a:rPr>
              <a:t> </a:t>
            </a:r>
            <a:r>
              <a:rPr sz="948" dirty="0" err="1">
                <a:solidFill>
                  <a:srgbClr val="53606C"/>
                </a:solidFill>
              </a:rPr>
              <a:t>设备</a:t>
            </a:r>
            <a:r>
              <a:rPr lang="zh-CN" altLang="en-US" sz="948" dirty="0">
                <a:solidFill>
                  <a:srgbClr val="53606C"/>
                </a:solidFill>
              </a:rPr>
              <a:t>连接</a:t>
            </a:r>
            <a:endParaRPr sz="948" dirty="0">
              <a:solidFill>
                <a:srgbClr val="53606C"/>
              </a:solidFill>
            </a:endParaRPr>
          </a:p>
        </p:txBody>
      </p:sp>
      <p:sp>
        <p:nvSpPr>
          <p:cNvPr id="17" name="accept-03-05">
            <a:extLst>
              <a:ext uri="{FF2B5EF4-FFF2-40B4-BE49-F238E27FC236}">
                <a16:creationId xmlns:a16="http://schemas.microsoft.com/office/drawing/2014/main" id="{B267E460-F436-45B5-8B1C-D54E945FC3BD}"/>
              </a:ext>
            </a:extLst>
          </p:cNvPr>
          <p:cNvSpPr>
            <a:spLocks noGrp="1"/>
          </p:cNvSpPr>
          <p:nvPr/>
        </p:nvSpPr>
        <p:spPr>
          <a:xfrm>
            <a:off x="9237675" y="2560090"/>
            <a:ext cx="1684020" cy="1546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3B4853"/>
                </a:solidFill>
              </a:defRPr>
            </a:pPr>
            <a:r>
              <a:rPr sz="960" b="1">
                <a:solidFill>
                  <a:srgbClr val="3B4853"/>
                </a:solidFill>
              </a:rPr>
              <a:t>同一活动不重复入库；同步和手动记录可回滚；不虚构成功或缺失指标。</a:t>
            </a:r>
          </a:p>
        </p:txBody>
      </p:sp>
      <p:sp>
        <p:nvSpPr>
          <p:cNvPr id="18" name="rule-03-1">
            <a:extLst>
              <a:ext uri="{FF2B5EF4-FFF2-40B4-BE49-F238E27FC236}">
                <a16:creationId xmlns:a16="http://schemas.microsoft.com/office/drawing/2014/main" id="{F60A80F5-F91E-46FD-9E9B-60B4DA091978}"/>
              </a:ext>
            </a:extLst>
          </p:cNvPr>
          <p:cNvSpPr>
            <a:spLocks noGrp="1"/>
          </p:cNvSpPr>
          <p:nvPr/>
        </p:nvSpPr>
        <p:spPr>
          <a:xfrm>
            <a:off x="1168095" y="4152670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19" name="id-03-06">
            <a:extLst>
              <a:ext uri="{FF2B5EF4-FFF2-40B4-BE49-F238E27FC236}">
                <a16:creationId xmlns:a16="http://schemas.microsoft.com/office/drawing/2014/main" id="{3F46B0B2-D4DE-4F44-8D38-C4886A1E0A34}"/>
              </a:ext>
            </a:extLst>
          </p:cNvPr>
          <p:cNvSpPr>
            <a:spLocks noGrp="1"/>
          </p:cNvSpPr>
          <p:nvPr/>
        </p:nvSpPr>
        <p:spPr>
          <a:xfrm>
            <a:off x="1168095" y="4244110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06</a:t>
            </a:r>
          </a:p>
        </p:txBody>
      </p:sp>
      <p:sp>
        <p:nvSpPr>
          <p:cNvPr id="20" name="name-03-06">
            <a:extLst>
              <a:ext uri="{FF2B5EF4-FFF2-40B4-BE49-F238E27FC236}">
                <a16:creationId xmlns:a16="http://schemas.microsoft.com/office/drawing/2014/main" id="{A6B76BEA-EDE2-401A-92E4-33DB413D1E83}"/>
              </a:ext>
            </a:extLst>
          </p:cNvPr>
          <p:cNvSpPr>
            <a:spLocks noGrp="1"/>
          </p:cNvSpPr>
          <p:nvPr/>
        </p:nvSpPr>
        <p:spPr>
          <a:xfrm>
            <a:off x="1464415" y="4206010"/>
            <a:ext cx="1402538" cy="15316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 dirty="0" err="1">
                <a:solidFill>
                  <a:srgbClr val="25323E"/>
                </a:solidFill>
              </a:rPr>
              <a:t>训练反馈与</a:t>
            </a:r>
            <a:r>
              <a:rPr sz="1080" b="1" dirty="0">
                <a:solidFill>
                  <a:srgbClr val="25323E"/>
                </a:solidFill>
              </a:rPr>
              <a:t> AI </a:t>
            </a:r>
            <a:r>
              <a:rPr sz="1080" b="1" dirty="0" err="1">
                <a:solidFill>
                  <a:srgbClr val="25323E"/>
                </a:solidFill>
              </a:rPr>
              <a:t>分析</a:t>
            </a:r>
            <a:endParaRPr sz="1080" b="1" dirty="0">
              <a:solidFill>
                <a:srgbClr val="25323E"/>
              </a:solidFill>
            </a:endParaRPr>
          </a:p>
        </p:txBody>
      </p:sp>
      <p:sp>
        <p:nvSpPr>
          <p:cNvPr id="21" name="must-03-06">
            <a:extLst>
              <a:ext uri="{FF2B5EF4-FFF2-40B4-BE49-F238E27FC236}">
                <a16:creationId xmlns:a16="http://schemas.microsoft.com/office/drawing/2014/main" id="{659F89DC-F239-42C7-9558-42F34F130FFD}"/>
              </a:ext>
            </a:extLst>
          </p:cNvPr>
          <p:cNvSpPr>
            <a:spLocks noGrp="1"/>
          </p:cNvSpPr>
          <p:nvPr/>
        </p:nvSpPr>
        <p:spPr>
          <a:xfrm>
            <a:off x="2798775" y="4198390"/>
            <a:ext cx="3124200" cy="1546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0">
                <a:solidFill>
                  <a:srgbClr val="35424D"/>
                </a:solidFill>
              </a:defRPr>
            </a:pPr>
            <a:r>
              <a:rPr sz="984" dirty="0" err="1">
                <a:solidFill>
                  <a:srgbClr val="35424D"/>
                </a:solidFill>
              </a:rPr>
              <a:t>收集</a:t>
            </a:r>
            <a:r>
              <a:rPr sz="984" dirty="0">
                <a:solidFill>
                  <a:srgbClr val="35424D"/>
                </a:solidFill>
              </a:rPr>
              <a:t> </a:t>
            </a:r>
            <a:r>
              <a:rPr sz="984" dirty="0" err="1">
                <a:solidFill>
                  <a:srgbClr val="35424D"/>
                </a:solidFill>
              </a:rPr>
              <a:t>RPE、完成感受、不适与备注；输出表现摘要、主要问题和下一步建议</a:t>
            </a:r>
            <a:r>
              <a:rPr sz="984" dirty="0">
                <a:solidFill>
                  <a:srgbClr val="35424D"/>
                </a:solidFill>
              </a:rPr>
              <a:t>。</a:t>
            </a:r>
          </a:p>
        </p:txBody>
      </p:sp>
      <p:sp>
        <p:nvSpPr>
          <p:cNvPr id="22" name="current-03-06">
            <a:extLst>
              <a:ext uri="{FF2B5EF4-FFF2-40B4-BE49-F238E27FC236}">
                <a16:creationId xmlns:a16="http://schemas.microsoft.com/office/drawing/2014/main" id="{83740D2F-A84C-420F-8BA4-77BA5C90B1B9}"/>
              </a:ext>
            </a:extLst>
          </p:cNvPr>
          <p:cNvSpPr>
            <a:spLocks noGrp="1"/>
          </p:cNvSpPr>
          <p:nvPr/>
        </p:nvSpPr>
        <p:spPr>
          <a:xfrm>
            <a:off x="6037275" y="4198390"/>
            <a:ext cx="1562100" cy="1546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>
                <a:solidFill>
                  <a:srgbClr val="53606C"/>
                </a:solidFill>
              </a:rPr>
              <a:t>已有待反馈、主动跳过、信息不足分析与分析失效。</a:t>
            </a:r>
          </a:p>
        </p:txBody>
      </p:sp>
      <p:sp>
        <p:nvSpPr>
          <p:cNvPr id="23" name="inspire-03-06">
            <a:extLst>
              <a:ext uri="{FF2B5EF4-FFF2-40B4-BE49-F238E27FC236}">
                <a16:creationId xmlns:a16="http://schemas.microsoft.com/office/drawing/2014/main" id="{57599D01-741B-45C5-8140-BFAC9EE18DA3}"/>
              </a:ext>
            </a:extLst>
          </p:cNvPr>
          <p:cNvSpPr>
            <a:spLocks noGrp="1"/>
          </p:cNvSpPr>
          <p:nvPr/>
        </p:nvSpPr>
        <p:spPr>
          <a:xfrm>
            <a:off x="7713675" y="4198390"/>
            <a:ext cx="1409700" cy="1546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>
                <a:solidFill>
                  <a:srgbClr val="53606C"/>
                </a:solidFill>
              </a:rPr>
              <a:t>Sigma 可解释洞察；PaceMate 跑后调整。</a:t>
            </a:r>
          </a:p>
        </p:txBody>
      </p:sp>
      <p:sp>
        <p:nvSpPr>
          <p:cNvPr id="24" name="accept-03-06">
            <a:extLst>
              <a:ext uri="{FF2B5EF4-FFF2-40B4-BE49-F238E27FC236}">
                <a16:creationId xmlns:a16="http://schemas.microsoft.com/office/drawing/2014/main" id="{E887DDC2-4FFB-4CFE-8252-790E4F5F7DCA}"/>
              </a:ext>
            </a:extLst>
          </p:cNvPr>
          <p:cNvSpPr>
            <a:spLocks noGrp="1"/>
          </p:cNvSpPr>
          <p:nvPr/>
        </p:nvSpPr>
        <p:spPr>
          <a:xfrm>
            <a:off x="9237675" y="4198390"/>
            <a:ext cx="1684020" cy="1546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3B4853"/>
                </a:solidFill>
              </a:defRPr>
            </a:pPr>
            <a:r>
              <a:rPr sz="960" b="1">
                <a:solidFill>
                  <a:srgbClr val="3B4853"/>
                </a:solidFill>
              </a:rPr>
              <a:t>分析引用计划、实际记录和反馈；数据不足明确说明；输入修改后旧分析失效。</a:t>
            </a:r>
          </a:p>
        </p:txBody>
      </p:sp>
      <p:sp>
        <p:nvSpPr>
          <p:cNvPr id="25" name="item-title-5">
            <a:extLst>
              <a:ext uri="{FF2B5EF4-FFF2-40B4-BE49-F238E27FC236}">
                <a16:creationId xmlns:a16="http://schemas.microsoft.com/office/drawing/2014/main" id="{5BF83034-270A-39BE-C6DF-10CAD04C4FD0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跑步助手的功能预想</a:t>
            </a:r>
            <a:endParaRPr sz="2400" b="1" dirty="0">
              <a:solidFill>
                <a:srgbClr val="FB45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04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urface-04">
            <a:extLst>
              <a:ext uri="{FF2B5EF4-FFF2-40B4-BE49-F238E27FC236}">
                <a16:creationId xmlns:a16="http://schemas.microsoft.com/office/drawing/2014/main" id="{8894C269-D712-4FDE-B407-E15990AB82CA}"/>
              </a:ext>
            </a:extLst>
          </p:cNvPr>
          <p:cNvSpPr>
            <a:spLocks noGrp="1"/>
          </p:cNvSpPr>
          <p:nvPr/>
        </p:nvSpPr>
        <p:spPr>
          <a:xfrm>
            <a:off x="822960" y="1257300"/>
            <a:ext cx="10546080" cy="472440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no-04">
            <a:extLst>
              <a:ext uri="{FF2B5EF4-FFF2-40B4-BE49-F238E27FC236}">
                <a16:creationId xmlns:a16="http://schemas.microsoft.com/office/drawing/2014/main" id="{00606930-407C-4F51-9176-309AC4E15557}"/>
              </a:ext>
            </a:extLst>
          </p:cNvPr>
          <p:cNvSpPr>
            <a:spLocks noGrp="1"/>
          </p:cNvSpPr>
          <p:nvPr/>
        </p:nvSpPr>
        <p:spPr>
          <a:xfrm>
            <a:off x="1188720" y="1674681"/>
            <a:ext cx="56388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4" name="title-04">
            <a:extLst>
              <a:ext uri="{FF2B5EF4-FFF2-40B4-BE49-F238E27FC236}">
                <a16:creationId xmlns:a16="http://schemas.microsoft.com/office/drawing/2014/main" id="{41282807-973C-4437-8B3C-7CB17952AE16}"/>
              </a:ext>
            </a:extLst>
          </p:cNvPr>
          <p:cNvSpPr>
            <a:spLocks noGrp="1"/>
          </p:cNvSpPr>
          <p:nvPr/>
        </p:nvSpPr>
        <p:spPr>
          <a:xfrm>
            <a:off x="1813560" y="1606101"/>
            <a:ext cx="8839200" cy="4419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202A35"/>
                </a:solidFill>
              </a:defRPr>
            </a:pPr>
            <a:r>
              <a:rPr sz="2040" b="1" dirty="0" err="1">
                <a:solidFill>
                  <a:srgbClr val="202A35"/>
                </a:solidFill>
              </a:rPr>
              <a:t>补给能力从“建议”推进到“执行后调整</a:t>
            </a:r>
            <a:r>
              <a:rPr sz="2040" b="1" dirty="0">
                <a:solidFill>
                  <a:srgbClr val="202A35"/>
                </a:solidFill>
              </a:rPr>
              <a:t>”</a:t>
            </a:r>
          </a:p>
        </p:txBody>
      </p:sp>
      <p:sp>
        <p:nvSpPr>
          <p:cNvPr id="5" name="kicker-04">
            <a:extLst>
              <a:ext uri="{FF2B5EF4-FFF2-40B4-BE49-F238E27FC236}">
                <a16:creationId xmlns:a16="http://schemas.microsoft.com/office/drawing/2014/main" id="{11F833A3-43AC-4A6C-A020-F62073496A0D}"/>
              </a:ext>
            </a:extLst>
          </p:cNvPr>
          <p:cNvSpPr>
            <a:spLocks noGrp="1"/>
          </p:cNvSpPr>
          <p:nvPr/>
        </p:nvSpPr>
        <p:spPr>
          <a:xfrm>
            <a:off x="1813560" y="2025201"/>
            <a:ext cx="6858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900" b="1">
                <a:solidFill>
                  <a:srgbClr val="7C8793"/>
                </a:solidFill>
              </a:rPr>
              <a:t>07–10  ·  补给执行</a:t>
            </a:r>
          </a:p>
        </p:txBody>
      </p:sp>
      <p:sp>
        <p:nvSpPr>
          <p:cNvPr id="6" name="accent-04">
            <a:extLst>
              <a:ext uri="{FF2B5EF4-FFF2-40B4-BE49-F238E27FC236}">
                <a16:creationId xmlns:a16="http://schemas.microsoft.com/office/drawing/2014/main" id="{3344284E-81D4-4273-A717-FB5EAEFE6906}"/>
              </a:ext>
            </a:extLst>
          </p:cNvPr>
          <p:cNvSpPr>
            <a:spLocks noGrp="1"/>
          </p:cNvSpPr>
          <p:nvPr/>
        </p:nvSpPr>
        <p:spPr>
          <a:xfrm>
            <a:off x="1188720" y="2314761"/>
            <a:ext cx="655320" cy="3048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h-name-04">
            <a:extLst>
              <a:ext uri="{FF2B5EF4-FFF2-40B4-BE49-F238E27FC236}">
                <a16:creationId xmlns:a16="http://schemas.microsoft.com/office/drawing/2014/main" id="{1E4FD51C-AC4F-434B-A2D9-98AED9388E3C}"/>
              </a:ext>
            </a:extLst>
          </p:cNvPr>
          <p:cNvSpPr>
            <a:spLocks noGrp="1"/>
          </p:cNvSpPr>
          <p:nvPr/>
        </p:nvSpPr>
        <p:spPr>
          <a:xfrm>
            <a:off x="1188720" y="2406201"/>
            <a:ext cx="14478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功能域</a:t>
            </a:r>
          </a:p>
        </p:txBody>
      </p:sp>
      <p:sp>
        <p:nvSpPr>
          <p:cNvPr id="8" name="h-must-04">
            <a:extLst>
              <a:ext uri="{FF2B5EF4-FFF2-40B4-BE49-F238E27FC236}">
                <a16:creationId xmlns:a16="http://schemas.microsoft.com/office/drawing/2014/main" id="{6D26BBFB-6BFA-42EF-8922-06A757F9362E}"/>
              </a:ext>
            </a:extLst>
          </p:cNvPr>
          <p:cNvSpPr>
            <a:spLocks noGrp="1"/>
          </p:cNvSpPr>
          <p:nvPr/>
        </p:nvSpPr>
        <p:spPr>
          <a:xfrm>
            <a:off x="2819400" y="2406201"/>
            <a:ext cx="2286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V1.0 必备能力</a:t>
            </a:r>
          </a:p>
        </p:txBody>
      </p:sp>
      <p:sp>
        <p:nvSpPr>
          <p:cNvPr id="9" name="h-current-04">
            <a:extLst>
              <a:ext uri="{FF2B5EF4-FFF2-40B4-BE49-F238E27FC236}">
                <a16:creationId xmlns:a16="http://schemas.microsoft.com/office/drawing/2014/main" id="{16D45BDA-55A1-4430-A1F4-3E144341C7A9}"/>
              </a:ext>
            </a:extLst>
          </p:cNvPr>
          <p:cNvSpPr>
            <a:spLocks noGrp="1"/>
          </p:cNvSpPr>
          <p:nvPr/>
        </p:nvSpPr>
        <p:spPr>
          <a:xfrm>
            <a:off x="6057900" y="2406201"/>
            <a:ext cx="1524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当前基础</a:t>
            </a:r>
          </a:p>
        </p:txBody>
      </p:sp>
      <p:sp>
        <p:nvSpPr>
          <p:cNvPr id="10" name="h-inspire-04">
            <a:extLst>
              <a:ext uri="{FF2B5EF4-FFF2-40B4-BE49-F238E27FC236}">
                <a16:creationId xmlns:a16="http://schemas.microsoft.com/office/drawing/2014/main" id="{9839C4B7-3FBA-4EFD-ADFC-2650B48E3435}"/>
              </a:ext>
            </a:extLst>
          </p:cNvPr>
          <p:cNvSpPr>
            <a:spLocks noGrp="1"/>
          </p:cNvSpPr>
          <p:nvPr/>
        </p:nvSpPr>
        <p:spPr>
          <a:xfrm>
            <a:off x="7734300" y="2406201"/>
            <a:ext cx="12954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竞品启发</a:t>
            </a:r>
          </a:p>
        </p:txBody>
      </p:sp>
      <p:sp>
        <p:nvSpPr>
          <p:cNvPr id="11" name="h-accept-04">
            <a:extLst>
              <a:ext uri="{FF2B5EF4-FFF2-40B4-BE49-F238E27FC236}">
                <a16:creationId xmlns:a16="http://schemas.microsoft.com/office/drawing/2014/main" id="{3F759913-ACAB-4731-B96F-92DA083A9E78}"/>
              </a:ext>
            </a:extLst>
          </p:cNvPr>
          <p:cNvSpPr>
            <a:spLocks noGrp="1"/>
          </p:cNvSpPr>
          <p:nvPr/>
        </p:nvSpPr>
        <p:spPr>
          <a:xfrm>
            <a:off x="9258300" y="2406201"/>
            <a:ext cx="1143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首版验收</a:t>
            </a:r>
          </a:p>
        </p:txBody>
      </p:sp>
      <p:sp>
        <p:nvSpPr>
          <p:cNvPr id="12" name="id-04-07">
            <a:extLst>
              <a:ext uri="{FF2B5EF4-FFF2-40B4-BE49-F238E27FC236}">
                <a16:creationId xmlns:a16="http://schemas.microsoft.com/office/drawing/2014/main" id="{A1711CD6-7D7A-4107-AF5A-986EA5EBDA47}"/>
              </a:ext>
            </a:extLst>
          </p:cNvPr>
          <p:cNvSpPr>
            <a:spLocks noGrp="1"/>
          </p:cNvSpPr>
          <p:nvPr/>
        </p:nvSpPr>
        <p:spPr>
          <a:xfrm>
            <a:off x="1188720" y="2619561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07</a:t>
            </a:r>
          </a:p>
        </p:txBody>
      </p:sp>
      <p:sp>
        <p:nvSpPr>
          <p:cNvPr id="13" name="name-04-07">
            <a:extLst>
              <a:ext uri="{FF2B5EF4-FFF2-40B4-BE49-F238E27FC236}">
                <a16:creationId xmlns:a16="http://schemas.microsoft.com/office/drawing/2014/main" id="{1A4E6E10-AD35-4F98-94DC-2FBA7EFBE4F4}"/>
              </a:ext>
            </a:extLst>
          </p:cNvPr>
          <p:cNvSpPr>
            <a:spLocks noGrp="1"/>
          </p:cNvSpPr>
          <p:nvPr/>
        </p:nvSpPr>
        <p:spPr>
          <a:xfrm>
            <a:off x="1584960" y="2581461"/>
            <a:ext cx="1143000" cy="7124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单次训练补给计划</a:t>
            </a:r>
          </a:p>
        </p:txBody>
      </p:sp>
      <p:sp>
        <p:nvSpPr>
          <p:cNvPr id="14" name="must-04-07">
            <a:extLst>
              <a:ext uri="{FF2B5EF4-FFF2-40B4-BE49-F238E27FC236}">
                <a16:creationId xmlns:a16="http://schemas.microsoft.com/office/drawing/2014/main" id="{BC05CB1F-F170-4E87-B3E7-E5627F9F3FC1}"/>
              </a:ext>
            </a:extLst>
          </p:cNvPr>
          <p:cNvSpPr>
            <a:spLocks noGrp="1"/>
          </p:cNvSpPr>
          <p:nvPr/>
        </p:nvSpPr>
        <p:spPr>
          <a:xfrm>
            <a:off x="2819400" y="2573841"/>
            <a:ext cx="31242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40">
                <a:solidFill>
                  <a:srgbClr val="35424D"/>
                </a:solidFill>
              </a:defRPr>
            </a:pPr>
            <a:r>
              <a:rPr sz="912">
                <a:solidFill>
                  <a:srgbClr val="35424D"/>
                </a:solidFill>
              </a:rPr>
              <a:t>为长距离、比赛、高温、高强度或 ≥90 分钟训练生成前／中／后碳水、液体、钠与时间安排。</a:t>
            </a:r>
          </a:p>
        </p:txBody>
      </p:sp>
      <p:sp>
        <p:nvSpPr>
          <p:cNvPr id="15" name="current-04-07">
            <a:extLst>
              <a:ext uri="{FF2B5EF4-FFF2-40B4-BE49-F238E27FC236}">
                <a16:creationId xmlns:a16="http://schemas.microsoft.com/office/drawing/2014/main" id="{98961EC4-DA5C-4CFD-B084-E6B76399FDF0}"/>
              </a:ext>
            </a:extLst>
          </p:cNvPr>
          <p:cNvSpPr>
            <a:spLocks noGrp="1"/>
          </p:cNvSpPr>
          <p:nvPr/>
        </p:nvSpPr>
        <p:spPr>
          <a:xfrm>
            <a:off x="6057900" y="2573841"/>
            <a:ext cx="15621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仅有营养原则／问答，需新增结构化对象。</a:t>
            </a:r>
          </a:p>
        </p:txBody>
      </p:sp>
      <p:sp>
        <p:nvSpPr>
          <p:cNvPr id="16" name="inspire-04-07">
            <a:extLst>
              <a:ext uri="{FF2B5EF4-FFF2-40B4-BE49-F238E27FC236}">
                <a16:creationId xmlns:a16="http://schemas.microsoft.com/office/drawing/2014/main" id="{B9A751F5-FD50-457C-AB66-7715858EF2EF}"/>
              </a:ext>
            </a:extLst>
          </p:cNvPr>
          <p:cNvSpPr>
            <a:spLocks noGrp="1"/>
          </p:cNvSpPr>
          <p:nvPr/>
        </p:nvSpPr>
        <p:spPr>
          <a:xfrm>
            <a:off x="7734300" y="2573841"/>
            <a:ext cx="14097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 dirty="0">
                <a:solidFill>
                  <a:srgbClr val="53606C"/>
                </a:solidFill>
              </a:rPr>
              <a:t>Saturday </a:t>
            </a:r>
            <a:r>
              <a:rPr sz="876" dirty="0" err="1">
                <a:solidFill>
                  <a:srgbClr val="53606C"/>
                </a:solidFill>
              </a:rPr>
              <a:t>少输入直接输出；MAVR</a:t>
            </a:r>
            <a:r>
              <a:rPr sz="876" dirty="0">
                <a:solidFill>
                  <a:srgbClr val="53606C"/>
                </a:solidFill>
              </a:rPr>
              <a:t> </a:t>
            </a:r>
            <a:r>
              <a:rPr sz="876" dirty="0" err="1">
                <a:solidFill>
                  <a:srgbClr val="53606C"/>
                </a:solidFill>
              </a:rPr>
              <a:t>训练驱动营养</a:t>
            </a:r>
            <a:r>
              <a:rPr sz="876" dirty="0">
                <a:solidFill>
                  <a:srgbClr val="53606C"/>
                </a:solidFill>
              </a:rPr>
              <a:t>。</a:t>
            </a:r>
          </a:p>
        </p:txBody>
      </p:sp>
      <p:sp>
        <p:nvSpPr>
          <p:cNvPr id="17" name="accept-04-07">
            <a:extLst>
              <a:ext uri="{FF2B5EF4-FFF2-40B4-BE49-F238E27FC236}">
                <a16:creationId xmlns:a16="http://schemas.microsoft.com/office/drawing/2014/main" id="{CF73B45F-258A-4312-9D1B-49E6123C0D96}"/>
              </a:ext>
            </a:extLst>
          </p:cNvPr>
          <p:cNvSpPr>
            <a:spLocks noGrp="1"/>
          </p:cNvSpPr>
          <p:nvPr/>
        </p:nvSpPr>
        <p:spPr>
          <a:xfrm>
            <a:off x="9258300" y="2573841"/>
            <a:ext cx="168402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10" b="1">
                <a:solidFill>
                  <a:srgbClr val="3B4853"/>
                </a:solidFill>
              </a:defRPr>
            </a:pPr>
            <a:r>
              <a:rPr sz="888" b="1">
                <a:solidFill>
                  <a:srgbClr val="3B4853"/>
                </a:solidFill>
              </a:rPr>
              <a:t>回答吃什么、多少、何时、带多少，并显示依据、参数、安全提示和置信度。</a:t>
            </a:r>
          </a:p>
        </p:txBody>
      </p:sp>
      <p:sp>
        <p:nvSpPr>
          <p:cNvPr id="18" name="rule-04-1">
            <a:extLst>
              <a:ext uri="{FF2B5EF4-FFF2-40B4-BE49-F238E27FC236}">
                <a16:creationId xmlns:a16="http://schemas.microsoft.com/office/drawing/2014/main" id="{ED43EDCB-702F-4A86-8268-7D5D7219228C}"/>
              </a:ext>
            </a:extLst>
          </p:cNvPr>
          <p:cNvSpPr>
            <a:spLocks noGrp="1"/>
          </p:cNvSpPr>
          <p:nvPr/>
        </p:nvSpPr>
        <p:spPr>
          <a:xfrm>
            <a:off x="1188720" y="3347272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19" name="id-04-08">
            <a:extLst>
              <a:ext uri="{FF2B5EF4-FFF2-40B4-BE49-F238E27FC236}">
                <a16:creationId xmlns:a16="http://schemas.microsoft.com/office/drawing/2014/main" id="{2690D875-6AC6-4AA5-94CE-AB47A06B1E83}"/>
              </a:ext>
            </a:extLst>
          </p:cNvPr>
          <p:cNvSpPr>
            <a:spLocks noGrp="1"/>
          </p:cNvSpPr>
          <p:nvPr/>
        </p:nvSpPr>
        <p:spPr>
          <a:xfrm>
            <a:off x="1188720" y="3438711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08</a:t>
            </a:r>
          </a:p>
        </p:txBody>
      </p:sp>
      <p:sp>
        <p:nvSpPr>
          <p:cNvPr id="20" name="name-04-08">
            <a:extLst>
              <a:ext uri="{FF2B5EF4-FFF2-40B4-BE49-F238E27FC236}">
                <a16:creationId xmlns:a16="http://schemas.microsoft.com/office/drawing/2014/main" id="{6A8501C4-9A03-4900-B096-7B66581FD6D8}"/>
              </a:ext>
            </a:extLst>
          </p:cNvPr>
          <p:cNvSpPr>
            <a:spLocks noGrp="1"/>
          </p:cNvSpPr>
          <p:nvPr/>
        </p:nvSpPr>
        <p:spPr>
          <a:xfrm>
            <a:off x="1584960" y="3400612"/>
            <a:ext cx="1143000" cy="7124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补给品与装包清单</a:t>
            </a:r>
          </a:p>
        </p:txBody>
      </p:sp>
      <p:sp>
        <p:nvSpPr>
          <p:cNvPr id="21" name="must-04-08">
            <a:extLst>
              <a:ext uri="{FF2B5EF4-FFF2-40B4-BE49-F238E27FC236}">
                <a16:creationId xmlns:a16="http://schemas.microsoft.com/office/drawing/2014/main" id="{872F9294-76F5-402C-8B82-B9710836C374}"/>
              </a:ext>
            </a:extLst>
          </p:cNvPr>
          <p:cNvSpPr>
            <a:spLocks noGrp="1"/>
          </p:cNvSpPr>
          <p:nvPr/>
        </p:nvSpPr>
        <p:spPr>
          <a:xfrm>
            <a:off x="2819400" y="3392992"/>
            <a:ext cx="31242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40">
                <a:solidFill>
                  <a:srgbClr val="35424D"/>
                </a:solidFill>
              </a:defRPr>
            </a:pPr>
            <a:r>
              <a:rPr sz="912">
                <a:solidFill>
                  <a:srgbClr val="35424D"/>
                </a:solidFill>
              </a:rPr>
              <a:t>把克数转换为水量、胶／饮料／食品数量；支持本土产品、自定义补给品和替代方案。</a:t>
            </a:r>
          </a:p>
        </p:txBody>
      </p:sp>
      <p:sp>
        <p:nvSpPr>
          <p:cNvPr id="22" name="current-04-08">
            <a:extLst>
              <a:ext uri="{FF2B5EF4-FFF2-40B4-BE49-F238E27FC236}">
                <a16:creationId xmlns:a16="http://schemas.microsoft.com/office/drawing/2014/main" id="{5E8F99B1-424F-4E30-9393-45ABCC83A96E}"/>
              </a:ext>
            </a:extLst>
          </p:cNvPr>
          <p:cNvSpPr>
            <a:spLocks noGrp="1"/>
          </p:cNvSpPr>
          <p:nvPr/>
        </p:nvSpPr>
        <p:spPr>
          <a:xfrm>
            <a:off x="6057900" y="3392992"/>
            <a:ext cx="15621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当前缺失。</a:t>
            </a:r>
          </a:p>
        </p:txBody>
      </p:sp>
      <p:sp>
        <p:nvSpPr>
          <p:cNvPr id="23" name="inspire-04-08">
            <a:extLst>
              <a:ext uri="{FF2B5EF4-FFF2-40B4-BE49-F238E27FC236}">
                <a16:creationId xmlns:a16="http://schemas.microsoft.com/office/drawing/2014/main" id="{F353EEA3-336F-423A-8704-ECDD2B32CCD4}"/>
              </a:ext>
            </a:extLst>
          </p:cNvPr>
          <p:cNvSpPr>
            <a:spLocks noGrp="1"/>
          </p:cNvSpPr>
          <p:nvPr/>
        </p:nvSpPr>
        <p:spPr>
          <a:xfrm>
            <a:off x="7734300" y="3392992"/>
            <a:ext cx="14097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 dirty="0">
                <a:solidFill>
                  <a:srgbClr val="53606C"/>
                </a:solidFill>
              </a:rPr>
              <a:t>Saturday</a:t>
            </a:r>
            <a:r>
              <a:rPr lang="zh-CN" altLang="en-US" sz="876" dirty="0">
                <a:solidFill>
                  <a:srgbClr val="53606C"/>
                </a:solidFill>
              </a:rPr>
              <a:t>、</a:t>
            </a:r>
            <a:r>
              <a:rPr lang="en-US" altLang="zh-CN" sz="876" dirty="0">
                <a:solidFill>
                  <a:srgbClr val="53606C"/>
                </a:solidFill>
              </a:rPr>
              <a:t>MRV </a:t>
            </a:r>
            <a:r>
              <a:rPr lang="en-US" sz="876" dirty="0">
                <a:solidFill>
                  <a:srgbClr val="53606C"/>
                </a:solidFill>
              </a:rPr>
              <a:t>A</a:t>
            </a:r>
            <a:r>
              <a:rPr lang="en-US" altLang="zh-CN" sz="876" dirty="0">
                <a:solidFill>
                  <a:srgbClr val="53606C"/>
                </a:solidFill>
              </a:rPr>
              <a:t>dd production</a:t>
            </a:r>
            <a:r>
              <a:rPr lang="zh-CN" altLang="en-US" sz="876" dirty="0">
                <a:solidFill>
                  <a:srgbClr val="53606C"/>
                </a:solidFill>
              </a:rPr>
              <a:t>功能</a:t>
            </a:r>
            <a:r>
              <a:rPr sz="876" dirty="0">
                <a:solidFill>
                  <a:srgbClr val="53606C"/>
                </a:solidFill>
              </a:rPr>
              <a:t>；</a:t>
            </a:r>
            <a:r>
              <a:rPr sz="876" dirty="0" err="1">
                <a:solidFill>
                  <a:srgbClr val="53606C"/>
                </a:solidFill>
              </a:rPr>
              <a:t>EatMyRide</a:t>
            </a:r>
            <a:r>
              <a:rPr sz="876" dirty="0">
                <a:solidFill>
                  <a:srgbClr val="53606C"/>
                </a:solidFill>
              </a:rPr>
              <a:t> </a:t>
            </a:r>
            <a:r>
              <a:rPr sz="876" dirty="0" err="1">
                <a:solidFill>
                  <a:srgbClr val="53606C"/>
                </a:solidFill>
              </a:rPr>
              <a:t>自有产品计划</a:t>
            </a:r>
            <a:r>
              <a:rPr sz="876" dirty="0">
                <a:solidFill>
                  <a:srgbClr val="53606C"/>
                </a:solidFill>
              </a:rPr>
              <a:t>。</a:t>
            </a:r>
          </a:p>
        </p:txBody>
      </p:sp>
      <p:sp>
        <p:nvSpPr>
          <p:cNvPr id="24" name="accept-04-08">
            <a:extLst>
              <a:ext uri="{FF2B5EF4-FFF2-40B4-BE49-F238E27FC236}">
                <a16:creationId xmlns:a16="http://schemas.microsoft.com/office/drawing/2014/main" id="{5C986674-F19C-4441-B689-48A5A3D34C82}"/>
              </a:ext>
            </a:extLst>
          </p:cNvPr>
          <p:cNvSpPr>
            <a:spLocks noGrp="1"/>
          </p:cNvSpPr>
          <p:nvPr/>
        </p:nvSpPr>
        <p:spPr>
          <a:xfrm>
            <a:off x="9258300" y="3392992"/>
            <a:ext cx="168402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10" b="1">
                <a:solidFill>
                  <a:srgbClr val="3B4853"/>
                </a:solidFill>
              </a:defRPr>
            </a:pPr>
            <a:r>
              <a:rPr sz="888" b="1">
                <a:solidFill>
                  <a:srgbClr val="3B4853"/>
                </a:solidFill>
              </a:rPr>
              <a:t>出门前可勾选装包；无法准确命中时只给品类与标签原则，不编造品牌。</a:t>
            </a:r>
          </a:p>
        </p:txBody>
      </p:sp>
      <p:sp>
        <p:nvSpPr>
          <p:cNvPr id="25" name="rule-04-2">
            <a:extLst>
              <a:ext uri="{FF2B5EF4-FFF2-40B4-BE49-F238E27FC236}">
                <a16:creationId xmlns:a16="http://schemas.microsoft.com/office/drawing/2014/main" id="{D11F5D32-68DD-45BC-AEBF-821C0420FCC7}"/>
              </a:ext>
            </a:extLst>
          </p:cNvPr>
          <p:cNvSpPr>
            <a:spLocks noGrp="1"/>
          </p:cNvSpPr>
          <p:nvPr/>
        </p:nvSpPr>
        <p:spPr>
          <a:xfrm>
            <a:off x="1188720" y="4166421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26" name="id-04-09">
            <a:extLst>
              <a:ext uri="{FF2B5EF4-FFF2-40B4-BE49-F238E27FC236}">
                <a16:creationId xmlns:a16="http://schemas.microsoft.com/office/drawing/2014/main" id="{B39799C3-154E-41A7-8754-D77203578B16}"/>
              </a:ext>
            </a:extLst>
          </p:cNvPr>
          <p:cNvSpPr>
            <a:spLocks noGrp="1"/>
          </p:cNvSpPr>
          <p:nvPr/>
        </p:nvSpPr>
        <p:spPr>
          <a:xfrm>
            <a:off x="1188720" y="4257861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09</a:t>
            </a:r>
          </a:p>
        </p:txBody>
      </p:sp>
      <p:sp>
        <p:nvSpPr>
          <p:cNvPr id="27" name="name-04-09">
            <a:extLst>
              <a:ext uri="{FF2B5EF4-FFF2-40B4-BE49-F238E27FC236}">
                <a16:creationId xmlns:a16="http://schemas.microsoft.com/office/drawing/2014/main" id="{1531BE82-95B0-4449-8FAE-0DF5F52B534C}"/>
              </a:ext>
            </a:extLst>
          </p:cNvPr>
          <p:cNvSpPr>
            <a:spLocks noGrp="1"/>
          </p:cNvSpPr>
          <p:nvPr/>
        </p:nvSpPr>
        <p:spPr>
          <a:xfrm>
            <a:off x="1495584" y="4185386"/>
            <a:ext cx="1412622" cy="7124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 dirty="0" err="1">
                <a:solidFill>
                  <a:srgbClr val="25323E"/>
                </a:solidFill>
              </a:rPr>
              <a:t>跑中提醒与实际摄入</a:t>
            </a:r>
            <a:endParaRPr sz="1080" b="1" dirty="0">
              <a:solidFill>
                <a:srgbClr val="25323E"/>
              </a:solidFill>
            </a:endParaRPr>
          </a:p>
        </p:txBody>
      </p:sp>
      <p:sp>
        <p:nvSpPr>
          <p:cNvPr id="28" name="must-04-09">
            <a:extLst>
              <a:ext uri="{FF2B5EF4-FFF2-40B4-BE49-F238E27FC236}">
                <a16:creationId xmlns:a16="http://schemas.microsoft.com/office/drawing/2014/main" id="{9AA8BEEA-B018-4DF4-948A-D2E01C2BAC20}"/>
              </a:ext>
            </a:extLst>
          </p:cNvPr>
          <p:cNvSpPr>
            <a:spLocks noGrp="1"/>
          </p:cNvSpPr>
          <p:nvPr/>
        </p:nvSpPr>
        <p:spPr>
          <a:xfrm>
            <a:off x="2819400" y="4212141"/>
            <a:ext cx="31242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40">
                <a:solidFill>
                  <a:srgbClr val="35424D"/>
                </a:solidFill>
              </a:defRPr>
            </a:pPr>
            <a:r>
              <a:rPr sz="912">
                <a:solidFill>
                  <a:srgbClr val="35424D"/>
                </a:solidFill>
              </a:rPr>
              <a:t>手机／小程序按计划时间点提醒；训练后快速确认实际吃喝与偏差原因。</a:t>
            </a:r>
          </a:p>
        </p:txBody>
      </p:sp>
      <p:sp>
        <p:nvSpPr>
          <p:cNvPr id="29" name="current-04-09">
            <a:extLst>
              <a:ext uri="{FF2B5EF4-FFF2-40B4-BE49-F238E27FC236}">
                <a16:creationId xmlns:a16="http://schemas.microsoft.com/office/drawing/2014/main" id="{55D0E31F-FE4B-4A82-9A8C-36D33E106A10}"/>
              </a:ext>
            </a:extLst>
          </p:cNvPr>
          <p:cNvSpPr>
            <a:spLocks noGrp="1"/>
          </p:cNvSpPr>
          <p:nvPr/>
        </p:nvSpPr>
        <p:spPr>
          <a:xfrm>
            <a:off x="6057900" y="4212141"/>
            <a:ext cx="15621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当前缺失；已有训练状态更新入口。</a:t>
            </a:r>
          </a:p>
        </p:txBody>
      </p:sp>
      <p:sp>
        <p:nvSpPr>
          <p:cNvPr id="30" name="inspire-04-09">
            <a:extLst>
              <a:ext uri="{FF2B5EF4-FFF2-40B4-BE49-F238E27FC236}">
                <a16:creationId xmlns:a16="http://schemas.microsoft.com/office/drawing/2014/main" id="{BC31447B-01C6-40C9-AE5B-9D13A88BF5F1}"/>
              </a:ext>
            </a:extLst>
          </p:cNvPr>
          <p:cNvSpPr>
            <a:spLocks noGrp="1"/>
          </p:cNvSpPr>
          <p:nvPr/>
        </p:nvSpPr>
        <p:spPr>
          <a:xfrm>
            <a:off x="7734300" y="4212141"/>
            <a:ext cx="14097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EatMyRide 设备提醒；咕咚语音陪跑。</a:t>
            </a:r>
          </a:p>
        </p:txBody>
      </p:sp>
      <p:sp>
        <p:nvSpPr>
          <p:cNvPr id="31" name="accept-04-09">
            <a:extLst>
              <a:ext uri="{FF2B5EF4-FFF2-40B4-BE49-F238E27FC236}">
                <a16:creationId xmlns:a16="http://schemas.microsoft.com/office/drawing/2014/main" id="{C5705424-96CA-422A-8DB7-7BBBC6AA8C0D}"/>
              </a:ext>
            </a:extLst>
          </p:cNvPr>
          <p:cNvSpPr>
            <a:spLocks noGrp="1"/>
          </p:cNvSpPr>
          <p:nvPr/>
        </p:nvSpPr>
        <p:spPr>
          <a:xfrm>
            <a:off x="9258300" y="4212141"/>
            <a:ext cx="168402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10" b="1">
                <a:solidFill>
                  <a:srgbClr val="3B4853"/>
                </a:solidFill>
              </a:defRPr>
            </a:pPr>
            <a:r>
              <a:rPr sz="888" b="1">
                <a:solidFill>
                  <a:srgbClr val="3B4853"/>
                </a:solidFill>
              </a:rPr>
              <a:t>离线或无权限有降级；训练后 60 秒内完成摄入确认。</a:t>
            </a:r>
          </a:p>
        </p:txBody>
      </p:sp>
      <p:sp>
        <p:nvSpPr>
          <p:cNvPr id="32" name="rule-04-3">
            <a:extLst>
              <a:ext uri="{FF2B5EF4-FFF2-40B4-BE49-F238E27FC236}">
                <a16:creationId xmlns:a16="http://schemas.microsoft.com/office/drawing/2014/main" id="{9D95F460-5B80-48EA-87FD-E77A26CAF08B}"/>
              </a:ext>
            </a:extLst>
          </p:cNvPr>
          <p:cNvSpPr>
            <a:spLocks noGrp="1"/>
          </p:cNvSpPr>
          <p:nvPr/>
        </p:nvSpPr>
        <p:spPr>
          <a:xfrm>
            <a:off x="1188720" y="4985572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33" name="id-04-10">
            <a:extLst>
              <a:ext uri="{FF2B5EF4-FFF2-40B4-BE49-F238E27FC236}">
                <a16:creationId xmlns:a16="http://schemas.microsoft.com/office/drawing/2014/main" id="{338F98A0-F5F9-4449-8539-ECB1D724F894}"/>
              </a:ext>
            </a:extLst>
          </p:cNvPr>
          <p:cNvSpPr>
            <a:spLocks noGrp="1"/>
          </p:cNvSpPr>
          <p:nvPr/>
        </p:nvSpPr>
        <p:spPr>
          <a:xfrm>
            <a:off x="1188720" y="5077011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10</a:t>
            </a:r>
          </a:p>
        </p:txBody>
      </p:sp>
      <p:sp>
        <p:nvSpPr>
          <p:cNvPr id="34" name="name-04-10">
            <a:extLst>
              <a:ext uri="{FF2B5EF4-FFF2-40B4-BE49-F238E27FC236}">
                <a16:creationId xmlns:a16="http://schemas.microsoft.com/office/drawing/2014/main" id="{04CD7DC4-430D-418A-95BA-A7437884E28D}"/>
              </a:ext>
            </a:extLst>
          </p:cNvPr>
          <p:cNvSpPr>
            <a:spLocks noGrp="1"/>
          </p:cNvSpPr>
          <p:nvPr/>
        </p:nvSpPr>
        <p:spPr>
          <a:xfrm>
            <a:off x="1584960" y="5038912"/>
            <a:ext cx="1143000" cy="71247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胃肠反馈与下次调整</a:t>
            </a:r>
          </a:p>
        </p:txBody>
      </p:sp>
      <p:sp>
        <p:nvSpPr>
          <p:cNvPr id="35" name="must-04-10">
            <a:extLst>
              <a:ext uri="{FF2B5EF4-FFF2-40B4-BE49-F238E27FC236}">
                <a16:creationId xmlns:a16="http://schemas.microsoft.com/office/drawing/2014/main" id="{990B3883-805A-4EAA-AC4C-B0024D4C55B0}"/>
              </a:ext>
            </a:extLst>
          </p:cNvPr>
          <p:cNvSpPr>
            <a:spLocks noGrp="1"/>
          </p:cNvSpPr>
          <p:nvPr/>
        </p:nvSpPr>
        <p:spPr>
          <a:xfrm>
            <a:off x="2819400" y="5031292"/>
            <a:ext cx="31242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40">
                <a:solidFill>
                  <a:srgbClr val="35424D"/>
                </a:solidFill>
              </a:defRPr>
            </a:pPr>
            <a:r>
              <a:rPr sz="912">
                <a:solidFill>
                  <a:srgbClr val="35424D"/>
                </a:solidFill>
              </a:rPr>
              <a:t>记录恶心、胀气、腹痛、口渴等最小反馈，结合负荷、天气及实际摄入生成调整。</a:t>
            </a:r>
          </a:p>
        </p:txBody>
      </p:sp>
      <p:sp>
        <p:nvSpPr>
          <p:cNvPr id="36" name="current-04-10">
            <a:extLst>
              <a:ext uri="{FF2B5EF4-FFF2-40B4-BE49-F238E27FC236}">
                <a16:creationId xmlns:a16="http://schemas.microsoft.com/office/drawing/2014/main" id="{1487B462-C319-41AE-82FA-226D52254FA4}"/>
              </a:ext>
            </a:extLst>
          </p:cNvPr>
          <p:cNvSpPr>
            <a:spLocks noGrp="1"/>
          </p:cNvSpPr>
          <p:nvPr/>
        </p:nvSpPr>
        <p:spPr>
          <a:xfrm>
            <a:off x="6057900" y="5031292"/>
            <a:ext cx="15621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训练反馈可扩展，尚无补给反馈模型。</a:t>
            </a:r>
          </a:p>
        </p:txBody>
      </p:sp>
      <p:sp>
        <p:nvSpPr>
          <p:cNvPr id="37" name="inspire-04-10">
            <a:extLst>
              <a:ext uri="{FF2B5EF4-FFF2-40B4-BE49-F238E27FC236}">
                <a16:creationId xmlns:a16="http://schemas.microsoft.com/office/drawing/2014/main" id="{0CAC48AB-146F-46F1-A628-3A53965132C9}"/>
              </a:ext>
            </a:extLst>
          </p:cNvPr>
          <p:cNvSpPr>
            <a:spLocks noGrp="1"/>
          </p:cNvSpPr>
          <p:nvPr/>
        </p:nvSpPr>
        <p:spPr>
          <a:xfrm>
            <a:off x="7734300" y="5031292"/>
            <a:ext cx="140970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95">
                <a:solidFill>
                  <a:srgbClr val="53606C"/>
                </a:solidFill>
              </a:defRPr>
            </a:pPr>
            <a:r>
              <a:rPr sz="876">
                <a:solidFill>
                  <a:srgbClr val="53606C"/>
                </a:solidFill>
              </a:rPr>
              <a:t>MAVR 动态调整；Saturday 个体化。</a:t>
            </a:r>
          </a:p>
        </p:txBody>
      </p:sp>
      <p:sp>
        <p:nvSpPr>
          <p:cNvPr id="38" name="accept-04-10">
            <a:extLst>
              <a:ext uri="{FF2B5EF4-FFF2-40B4-BE49-F238E27FC236}">
                <a16:creationId xmlns:a16="http://schemas.microsoft.com/office/drawing/2014/main" id="{20796999-0F3A-4607-8D4A-E4074BDF340A}"/>
              </a:ext>
            </a:extLst>
          </p:cNvPr>
          <p:cNvSpPr>
            <a:spLocks noGrp="1"/>
          </p:cNvSpPr>
          <p:nvPr/>
        </p:nvSpPr>
        <p:spPr>
          <a:xfrm>
            <a:off x="9258300" y="5031292"/>
            <a:ext cx="1684020" cy="727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10" b="1">
                <a:solidFill>
                  <a:srgbClr val="3B4853"/>
                </a:solidFill>
              </a:defRPr>
            </a:pPr>
            <a:r>
              <a:rPr sz="888" b="1">
                <a:solidFill>
                  <a:srgbClr val="3B4853"/>
                </a:solidFill>
              </a:rPr>
              <a:t>下次同类训练可引用结果；调整有原因、幅度限制与安全边界。</a:t>
            </a:r>
          </a:p>
        </p:txBody>
      </p:sp>
      <p:sp>
        <p:nvSpPr>
          <p:cNvPr id="39" name="item-title-5">
            <a:extLst>
              <a:ext uri="{FF2B5EF4-FFF2-40B4-BE49-F238E27FC236}">
                <a16:creationId xmlns:a16="http://schemas.microsoft.com/office/drawing/2014/main" id="{8F0088F1-6B57-C898-8323-E62CB5DEE89D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跑步助手的功能预想</a:t>
            </a:r>
            <a:endParaRPr sz="2400" b="1" dirty="0">
              <a:solidFill>
                <a:srgbClr val="FB45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98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urface-05">
            <a:extLst>
              <a:ext uri="{FF2B5EF4-FFF2-40B4-BE49-F238E27FC236}">
                <a16:creationId xmlns:a16="http://schemas.microsoft.com/office/drawing/2014/main" id="{E2571C3B-BDDC-4B1D-A7C9-DA242C33DF71}"/>
              </a:ext>
            </a:extLst>
          </p:cNvPr>
          <p:cNvSpPr>
            <a:spLocks noGrp="1"/>
          </p:cNvSpPr>
          <p:nvPr/>
        </p:nvSpPr>
        <p:spPr>
          <a:xfrm>
            <a:off x="822960" y="1257300"/>
            <a:ext cx="10546080" cy="472440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no-05">
            <a:extLst>
              <a:ext uri="{FF2B5EF4-FFF2-40B4-BE49-F238E27FC236}">
                <a16:creationId xmlns:a16="http://schemas.microsoft.com/office/drawing/2014/main" id="{F377035D-5845-427F-9BAD-445002A54C06}"/>
              </a:ext>
            </a:extLst>
          </p:cNvPr>
          <p:cNvSpPr>
            <a:spLocks noGrp="1"/>
          </p:cNvSpPr>
          <p:nvPr/>
        </p:nvSpPr>
        <p:spPr>
          <a:xfrm>
            <a:off x="1188720" y="1722807"/>
            <a:ext cx="56388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b="1">
                <a:solidFill>
                  <a:srgbClr val="FF4B22"/>
                </a:solidFill>
              </a:rPr>
              <a:t>05</a:t>
            </a:r>
          </a:p>
        </p:txBody>
      </p:sp>
      <p:sp>
        <p:nvSpPr>
          <p:cNvPr id="4" name="title-05">
            <a:extLst>
              <a:ext uri="{FF2B5EF4-FFF2-40B4-BE49-F238E27FC236}">
                <a16:creationId xmlns:a16="http://schemas.microsoft.com/office/drawing/2014/main" id="{A9484F10-618A-4C18-9F1D-AECAA172F8BF}"/>
              </a:ext>
            </a:extLst>
          </p:cNvPr>
          <p:cNvSpPr>
            <a:spLocks noGrp="1"/>
          </p:cNvSpPr>
          <p:nvPr/>
        </p:nvSpPr>
        <p:spPr>
          <a:xfrm>
            <a:off x="1813560" y="1654227"/>
            <a:ext cx="8839200" cy="4419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202A35"/>
                </a:solidFill>
              </a:defRPr>
            </a:pPr>
            <a:r>
              <a:rPr sz="2040" b="1" dirty="0" err="1">
                <a:solidFill>
                  <a:srgbClr val="202A35"/>
                </a:solidFill>
              </a:rPr>
              <a:t>知识问答、运营管理和监控</a:t>
            </a:r>
            <a:endParaRPr sz="2040" b="1" dirty="0">
              <a:solidFill>
                <a:srgbClr val="202A35"/>
              </a:solidFill>
            </a:endParaRPr>
          </a:p>
        </p:txBody>
      </p:sp>
      <p:sp>
        <p:nvSpPr>
          <p:cNvPr id="5" name="kicker-05">
            <a:extLst>
              <a:ext uri="{FF2B5EF4-FFF2-40B4-BE49-F238E27FC236}">
                <a16:creationId xmlns:a16="http://schemas.microsoft.com/office/drawing/2014/main" id="{F171DD36-5C7F-4BF5-AB78-B4CD2C8F8BDD}"/>
              </a:ext>
            </a:extLst>
          </p:cNvPr>
          <p:cNvSpPr>
            <a:spLocks noGrp="1"/>
          </p:cNvSpPr>
          <p:nvPr/>
        </p:nvSpPr>
        <p:spPr>
          <a:xfrm>
            <a:off x="1813560" y="2073327"/>
            <a:ext cx="6858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900" b="1">
                <a:solidFill>
                  <a:srgbClr val="7C8793"/>
                </a:solidFill>
              </a:rPr>
              <a:t>11–13  ·  信任与运营</a:t>
            </a:r>
          </a:p>
        </p:txBody>
      </p:sp>
      <p:sp>
        <p:nvSpPr>
          <p:cNvPr id="6" name="accent-05">
            <a:extLst>
              <a:ext uri="{FF2B5EF4-FFF2-40B4-BE49-F238E27FC236}">
                <a16:creationId xmlns:a16="http://schemas.microsoft.com/office/drawing/2014/main" id="{591549C9-CCE6-4F66-8FF9-012744615A92}"/>
              </a:ext>
            </a:extLst>
          </p:cNvPr>
          <p:cNvSpPr>
            <a:spLocks noGrp="1"/>
          </p:cNvSpPr>
          <p:nvPr/>
        </p:nvSpPr>
        <p:spPr>
          <a:xfrm>
            <a:off x="1188720" y="2362887"/>
            <a:ext cx="655320" cy="3048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h-name-05">
            <a:extLst>
              <a:ext uri="{FF2B5EF4-FFF2-40B4-BE49-F238E27FC236}">
                <a16:creationId xmlns:a16="http://schemas.microsoft.com/office/drawing/2014/main" id="{DE365A9B-9E4A-4382-BBCE-5157973E7668}"/>
              </a:ext>
            </a:extLst>
          </p:cNvPr>
          <p:cNvSpPr>
            <a:spLocks noGrp="1"/>
          </p:cNvSpPr>
          <p:nvPr/>
        </p:nvSpPr>
        <p:spPr>
          <a:xfrm>
            <a:off x="1188720" y="2454327"/>
            <a:ext cx="14478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功能域</a:t>
            </a:r>
          </a:p>
        </p:txBody>
      </p:sp>
      <p:sp>
        <p:nvSpPr>
          <p:cNvPr id="8" name="h-must-05">
            <a:extLst>
              <a:ext uri="{FF2B5EF4-FFF2-40B4-BE49-F238E27FC236}">
                <a16:creationId xmlns:a16="http://schemas.microsoft.com/office/drawing/2014/main" id="{4A7389E0-C8AF-45C9-8C7A-3BB15922D4B3}"/>
              </a:ext>
            </a:extLst>
          </p:cNvPr>
          <p:cNvSpPr>
            <a:spLocks noGrp="1"/>
          </p:cNvSpPr>
          <p:nvPr/>
        </p:nvSpPr>
        <p:spPr>
          <a:xfrm>
            <a:off x="2819400" y="2454327"/>
            <a:ext cx="2286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V1.0 必备能力</a:t>
            </a:r>
          </a:p>
        </p:txBody>
      </p:sp>
      <p:sp>
        <p:nvSpPr>
          <p:cNvPr id="9" name="h-current-05">
            <a:extLst>
              <a:ext uri="{FF2B5EF4-FFF2-40B4-BE49-F238E27FC236}">
                <a16:creationId xmlns:a16="http://schemas.microsoft.com/office/drawing/2014/main" id="{DFB72725-20B5-42B7-B029-947D53767E48}"/>
              </a:ext>
            </a:extLst>
          </p:cNvPr>
          <p:cNvSpPr>
            <a:spLocks noGrp="1"/>
          </p:cNvSpPr>
          <p:nvPr/>
        </p:nvSpPr>
        <p:spPr>
          <a:xfrm>
            <a:off x="6057900" y="2454327"/>
            <a:ext cx="1524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当前基础</a:t>
            </a:r>
          </a:p>
        </p:txBody>
      </p:sp>
      <p:sp>
        <p:nvSpPr>
          <p:cNvPr id="10" name="h-inspire-05">
            <a:extLst>
              <a:ext uri="{FF2B5EF4-FFF2-40B4-BE49-F238E27FC236}">
                <a16:creationId xmlns:a16="http://schemas.microsoft.com/office/drawing/2014/main" id="{A86E6504-3DD1-4DA4-A857-8F79D1E0CC2E}"/>
              </a:ext>
            </a:extLst>
          </p:cNvPr>
          <p:cNvSpPr>
            <a:spLocks noGrp="1"/>
          </p:cNvSpPr>
          <p:nvPr/>
        </p:nvSpPr>
        <p:spPr>
          <a:xfrm>
            <a:off x="7734300" y="2454327"/>
            <a:ext cx="12954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竞品启发</a:t>
            </a:r>
          </a:p>
        </p:txBody>
      </p:sp>
      <p:sp>
        <p:nvSpPr>
          <p:cNvPr id="11" name="h-accept-05">
            <a:extLst>
              <a:ext uri="{FF2B5EF4-FFF2-40B4-BE49-F238E27FC236}">
                <a16:creationId xmlns:a16="http://schemas.microsoft.com/office/drawing/2014/main" id="{C561B449-58B1-4FAD-83FA-EBD2E85BDD36}"/>
              </a:ext>
            </a:extLst>
          </p:cNvPr>
          <p:cNvSpPr>
            <a:spLocks noGrp="1"/>
          </p:cNvSpPr>
          <p:nvPr/>
        </p:nvSpPr>
        <p:spPr>
          <a:xfrm>
            <a:off x="9258300" y="2454327"/>
            <a:ext cx="114300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D7884"/>
                </a:solidFill>
              </a:defRPr>
            </a:pPr>
            <a:r>
              <a:rPr sz="840" b="1">
                <a:solidFill>
                  <a:srgbClr val="6D7884"/>
                </a:solidFill>
              </a:rPr>
              <a:t>首版验收</a:t>
            </a:r>
          </a:p>
        </p:txBody>
      </p:sp>
      <p:sp>
        <p:nvSpPr>
          <p:cNvPr id="12" name="id-05-11">
            <a:extLst>
              <a:ext uri="{FF2B5EF4-FFF2-40B4-BE49-F238E27FC236}">
                <a16:creationId xmlns:a16="http://schemas.microsoft.com/office/drawing/2014/main" id="{3F1A93EE-FAD0-4D56-BA15-EF428E489F9A}"/>
              </a:ext>
            </a:extLst>
          </p:cNvPr>
          <p:cNvSpPr>
            <a:spLocks noGrp="1"/>
          </p:cNvSpPr>
          <p:nvPr/>
        </p:nvSpPr>
        <p:spPr>
          <a:xfrm>
            <a:off x="1188720" y="2667687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11</a:t>
            </a:r>
          </a:p>
        </p:txBody>
      </p:sp>
      <p:sp>
        <p:nvSpPr>
          <p:cNvPr id="13" name="name-05-11">
            <a:extLst>
              <a:ext uri="{FF2B5EF4-FFF2-40B4-BE49-F238E27FC236}">
                <a16:creationId xmlns:a16="http://schemas.microsoft.com/office/drawing/2014/main" id="{BC125BB6-758D-4646-9C4F-F14C2119991B}"/>
              </a:ext>
            </a:extLst>
          </p:cNvPr>
          <p:cNvSpPr>
            <a:spLocks noGrp="1"/>
          </p:cNvSpPr>
          <p:nvPr/>
        </p:nvSpPr>
        <p:spPr>
          <a:xfrm>
            <a:off x="1584960" y="2629587"/>
            <a:ext cx="1143000" cy="985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跑步／营养知识问答</a:t>
            </a:r>
          </a:p>
        </p:txBody>
      </p:sp>
      <p:sp>
        <p:nvSpPr>
          <p:cNvPr id="14" name="must-05-11">
            <a:extLst>
              <a:ext uri="{FF2B5EF4-FFF2-40B4-BE49-F238E27FC236}">
                <a16:creationId xmlns:a16="http://schemas.microsoft.com/office/drawing/2014/main" id="{22E3F29F-F814-4642-939F-6EC471FE3B9B}"/>
              </a:ext>
            </a:extLst>
          </p:cNvPr>
          <p:cNvSpPr>
            <a:spLocks noGrp="1"/>
          </p:cNvSpPr>
          <p:nvPr/>
        </p:nvSpPr>
        <p:spPr>
          <a:xfrm>
            <a:off x="2819400" y="2621967"/>
            <a:ext cx="31242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0">
                <a:solidFill>
                  <a:srgbClr val="35424D"/>
                </a:solidFill>
              </a:defRPr>
            </a:pPr>
            <a:r>
              <a:rPr sz="984">
                <a:solidFill>
                  <a:srgbClr val="35424D"/>
                </a:solidFill>
              </a:rPr>
              <a:t>按领域路由并支持追问；默认不写入计划或记录，涉及修改必须二次确认。</a:t>
            </a:r>
          </a:p>
        </p:txBody>
      </p:sp>
      <p:sp>
        <p:nvSpPr>
          <p:cNvPr id="15" name="current-05-11">
            <a:extLst>
              <a:ext uri="{FF2B5EF4-FFF2-40B4-BE49-F238E27FC236}">
                <a16:creationId xmlns:a16="http://schemas.microsoft.com/office/drawing/2014/main" id="{65672956-0367-40F9-AE0C-37E803AA1015}"/>
              </a:ext>
            </a:extLst>
          </p:cNvPr>
          <p:cNvSpPr>
            <a:spLocks noGrp="1"/>
          </p:cNvSpPr>
          <p:nvPr/>
        </p:nvSpPr>
        <p:spPr>
          <a:xfrm>
            <a:off x="6057900" y="2621967"/>
            <a:ext cx="15621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>
                <a:solidFill>
                  <a:srgbClr val="53606C"/>
                </a:solidFill>
              </a:rPr>
              <a:t>已验证连续追问且不写入业务数据。</a:t>
            </a:r>
          </a:p>
        </p:txBody>
      </p:sp>
      <p:sp>
        <p:nvSpPr>
          <p:cNvPr id="16" name="inspire-05-11">
            <a:extLst>
              <a:ext uri="{FF2B5EF4-FFF2-40B4-BE49-F238E27FC236}">
                <a16:creationId xmlns:a16="http://schemas.microsoft.com/office/drawing/2014/main" id="{B3C77EC2-CEE7-49B7-89BC-03B740047742}"/>
              </a:ext>
            </a:extLst>
          </p:cNvPr>
          <p:cNvSpPr>
            <a:spLocks noGrp="1"/>
          </p:cNvSpPr>
          <p:nvPr/>
        </p:nvSpPr>
        <p:spPr>
          <a:xfrm>
            <a:off x="7734300" y="2621967"/>
            <a:ext cx="14097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 dirty="0">
                <a:solidFill>
                  <a:srgbClr val="53606C"/>
                </a:solidFill>
              </a:rPr>
              <a:t>MyFitnessPal </a:t>
            </a:r>
            <a:r>
              <a:rPr sz="948" dirty="0" err="1">
                <a:solidFill>
                  <a:srgbClr val="53606C"/>
                </a:solidFill>
              </a:rPr>
              <a:t>记录入口；MAVR</a:t>
            </a:r>
            <a:r>
              <a:rPr sz="948" dirty="0">
                <a:solidFill>
                  <a:srgbClr val="53606C"/>
                </a:solidFill>
              </a:rPr>
              <a:t>  AI</a:t>
            </a:r>
            <a:r>
              <a:rPr lang="zh-CN" altLang="en-US" sz="948" dirty="0">
                <a:solidFill>
                  <a:srgbClr val="53606C"/>
                </a:solidFill>
              </a:rPr>
              <a:t>询问入口</a:t>
            </a:r>
            <a:r>
              <a:rPr sz="948" dirty="0">
                <a:solidFill>
                  <a:srgbClr val="53606C"/>
                </a:solidFill>
              </a:rPr>
              <a:t>。</a:t>
            </a:r>
          </a:p>
        </p:txBody>
      </p:sp>
      <p:sp>
        <p:nvSpPr>
          <p:cNvPr id="17" name="accept-05-11">
            <a:extLst>
              <a:ext uri="{FF2B5EF4-FFF2-40B4-BE49-F238E27FC236}">
                <a16:creationId xmlns:a16="http://schemas.microsoft.com/office/drawing/2014/main" id="{1A94AD2D-B79A-42B9-9ACD-2E1E69FCA1AE}"/>
              </a:ext>
            </a:extLst>
          </p:cNvPr>
          <p:cNvSpPr>
            <a:spLocks noGrp="1"/>
          </p:cNvSpPr>
          <p:nvPr/>
        </p:nvSpPr>
        <p:spPr>
          <a:xfrm>
            <a:off x="9258300" y="2621967"/>
            <a:ext cx="168402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3B4853"/>
                </a:solidFill>
              </a:defRPr>
            </a:pPr>
            <a:r>
              <a:rPr sz="960" b="1">
                <a:solidFill>
                  <a:srgbClr val="3B4853"/>
                </a:solidFill>
              </a:rPr>
              <a:t>区分事实、建议和不确定性；敏感健康问题触发停止建议与专业咨询提示。</a:t>
            </a:r>
          </a:p>
        </p:txBody>
      </p:sp>
      <p:sp>
        <p:nvSpPr>
          <p:cNvPr id="18" name="rule-05-1">
            <a:extLst>
              <a:ext uri="{FF2B5EF4-FFF2-40B4-BE49-F238E27FC236}">
                <a16:creationId xmlns:a16="http://schemas.microsoft.com/office/drawing/2014/main" id="{D9550CBC-1015-4FE1-8933-3E3EAEC248DA}"/>
              </a:ext>
            </a:extLst>
          </p:cNvPr>
          <p:cNvSpPr>
            <a:spLocks noGrp="1"/>
          </p:cNvSpPr>
          <p:nvPr/>
        </p:nvSpPr>
        <p:spPr>
          <a:xfrm>
            <a:off x="1188720" y="3668447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19" name="id-05-12">
            <a:extLst>
              <a:ext uri="{FF2B5EF4-FFF2-40B4-BE49-F238E27FC236}">
                <a16:creationId xmlns:a16="http://schemas.microsoft.com/office/drawing/2014/main" id="{23EF0950-E4E8-4150-A44F-CFC41C5AC2B8}"/>
              </a:ext>
            </a:extLst>
          </p:cNvPr>
          <p:cNvSpPr>
            <a:spLocks noGrp="1"/>
          </p:cNvSpPr>
          <p:nvPr/>
        </p:nvSpPr>
        <p:spPr>
          <a:xfrm>
            <a:off x="1188720" y="3759887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12</a:t>
            </a:r>
          </a:p>
        </p:txBody>
      </p:sp>
      <p:sp>
        <p:nvSpPr>
          <p:cNvPr id="20" name="name-05-12">
            <a:extLst>
              <a:ext uri="{FF2B5EF4-FFF2-40B4-BE49-F238E27FC236}">
                <a16:creationId xmlns:a16="http://schemas.microsoft.com/office/drawing/2014/main" id="{1A10C2B0-8C41-4C0A-95AE-3ED2EF20C41D}"/>
              </a:ext>
            </a:extLst>
          </p:cNvPr>
          <p:cNvSpPr>
            <a:spLocks noGrp="1"/>
          </p:cNvSpPr>
          <p:nvPr/>
        </p:nvSpPr>
        <p:spPr>
          <a:xfrm>
            <a:off x="1584960" y="3721787"/>
            <a:ext cx="1143000" cy="985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PC 运营管理端</a:t>
            </a:r>
          </a:p>
        </p:txBody>
      </p:sp>
      <p:sp>
        <p:nvSpPr>
          <p:cNvPr id="21" name="must-05-12">
            <a:extLst>
              <a:ext uri="{FF2B5EF4-FFF2-40B4-BE49-F238E27FC236}">
                <a16:creationId xmlns:a16="http://schemas.microsoft.com/office/drawing/2014/main" id="{FB33F760-E949-41AA-B098-FC8FC6B07E54}"/>
              </a:ext>
            </a:extLst>
          </p:cNvPr>
          <p:cNvSpPr>
            <a:spLocks noGrp="1"/>
          </p:cNvSpPr>
          <p:nvPr/>
        </p:nvSpPr>
        <p:spPr>
          <a:xfrm>
            <a:off x="2819400" y="3714167"/>
            <a:ext cx="31242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0">
                <a:solidFill>
                  <a:srgbClr val="35424D"/>
                </a:solidFill>
              </a:defRPr>
            </a:pPr>
            <a:r>
              <a:rPr sz="984">
                <a:solidFill>
                  <a:srgbClr val="35424D"/>
                </a:solidFill>
              </a:rPr>
              <a:t>查看用户、任务和计划／记录／反馈／分析链路，以及失败任务、风险、知识版本和人工处理状态。</a:t>
            </a:r>
          </a:p>
        </p:txBody>
      </p:sp>
      <p:sp>
        <p:nvSpPr>
          <p:cNvPr id="22" name="current-05-12">
            <a:extLst>
              <a:ext uri="{FF2B5EF4-FFF2-40B4-BE49-F238E27FC236}">
                <a16:creationId xmlns:a16="http://schemas.microsoft.com/office/drawing/2014/main" id="{AA029902-7D34-483E-A422-A1DAC0300F23}"/>
              </a:ext>
            </a:extLst>
          </p:cNvPr>
          <p:cNvSpPr>
            <a:spLocks noGrp="1"/>
          </p:cNvSpPr>
          <p:nvPr/>
        </p:nvSpPr>
        <p:spPr>
          <a:xfrm>
            <a:off x="6057900" y="3714167"/>
            <a:ext cx="15621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 dirty="0" err="1">
                <a:solidFill>
                  <a:srgbClr val="53606C"/>
                </a:solidFill>
              </a:rPr>
              <a:t>项目计划已有要求，尚无可验收产物</a:t>
            </a:r>
            <a:r>
              <a:rPr sz="948" dirty="0">
                <a:solidFill>
                  <a:srgbClr val="53606C"/>
                </a:solidFill>
              </a:rPr>
              <a:t>。</a:t>
            </a:r>
          </a:p>
        </p:txBody>
      </p:sp>
      <p:sp>
        <p:nvSpPr>
          <p:cNvPr id="23" name="inspire-05-12">
            <a:extLst>
              <a:ext uri="{FF2B5EF4-FFF2-40B4-BE49-F238E27FC236}">
                <a16:creationId xmlns:a16="http://schemas.microsoft.com/office/drawing/2014/main" id="{9560FA69-409B-4CBE-8E19-E9A083C65829}"/>
              </a:ext>
            </a:extLst>
          </p:cNvPr>
          <p:cNvSpPr>
            <a:spLocks noGrp="1"/>
          </p:cNvSpPr>
          <p:nvPr/>
        </p:nvSpPr>
        <p:spPr>
          <a:xfrm>
            <a:off x="7734300" y="3714167"/>
            <a:ext cx="14097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>
                <a:solidFill>
                  <a:srgbClr val="53606C"/>
                </a:solidFill>
              </a:rPr>
              <a:t>专业工具的教练／运营协作。</a:t>
            </a:r>
          </a:p>
        </p:txBody>
      </p:sp>
      <p:sp>
        <p:nvSpPr>
          <p:cNvPr id="24" name="accept-05-12">
            <a:extLst>
              <a:ext uri="{FF2B5EF4-FFF2-40B4-BE49-F238E27FC236}">
                <a16:creationId xmlns:a16="http://schemas.microsoft.com/office/drawing/2014/main" id="{335C24BF-6834-4016-ACFA-C87B54360049}"/>
              </a:ext>
            </a:extLst>
          </p:cNvPr>
          <p:cNvSpPr>
            <a:spLocks noGrp="1"/>
          </p:cNvSpPr>
          <p:nvPr/>
        </p:nvSpPr>
        <p:spPr>
          <a:xfrm>
            <a:off x="9258300" y="3714167"/>
            <a:ext cx="168402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3B4853"/>
                </a:solidFill>
              </a:defRPr>
            </a:pPr>
            <a:r>
              <a:rPr sz="960" b="1">
                <a:solidFill>
                  <a:srgbClr val="3B4853"/>
                </a:solidFill>
              </a:rPr>
              <a:t>能定位失败环节，并在不篡改用户数据的前提下标记、重试或升级处理。</a:t>
            </a:r>
          </a:p>
        </p:txBody>
      </p:sp>
      <p:sp>
        <p:nvSpPr>
          <p:cNvPr id="25" name="rule-05-2">
            <a:extLst>
              <a:ext uri="{FF2B5EF4-FFF2-40B4-BE49-F238E27FC236}">
                <a16:creationId xmlns:a16="http://schemas.microsoft.com/office/drawing/2014/main" id="{B30F68BC-DF57-4CAC-9852-90E4A56117E0}"/>
              </a:ext>
            </a:extLst>
          </p:cNvPr>
          <p:cNvSpPr>
            <a:spLocks noGrp="1"/>
          </p:cNvSpPr>
          <p:nvPr/>
        </p:nvSpPr>
        <p:spPr>
          <a:xfrm>
            <a:off x="1188720" y="4760647"/>
            <a:ext cx="9753600" cy="7620"/>
          </a:xfrm>
          <a:prstGeom prst="rect">
            <a:avLst/>
          </a:prstGeom>
          <a:solidFill>
            <a:srgbClr val="DDE2E8"/>
          </a:solidFill>
          <a:ln w="0">
            <a:noFill/>
            <a:prstDash val="solid"/>
          </a:ln>
        </p:spPr>
      </p:sp>
      <p:sp>
        <p:nvSpPr>
          <p:cNvPr id="26" name="id-05-13">
            <a:extLst>
              <a:ext uri="{FF2B5EF4-FFF2-40B4-BE49-F238E27FC236}">
                <a16:creationId xmlns:a16="http://schemas.microsoft.com/office/drawing/2014/main" id="{8D911EC4-5E6E-4664-9E75-DBB70BA0AA11}"/>
              </a:ext>
            </a:extLst>
          </p:cNvPr>
          <p:cNvSpPr>
            <a:spLocks noGrp="1"/>
          </p:cNvSpPr>
          <p:nvPr/>
        </p:nvSpPr>
        <p:spPr>
          <a:xfrm>
            <a:off x="1188720" y="4852087"/>
            <a:ext cx="365760" cy="2743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4B22"/>
                </a:solidFill>
              </a:defRPr>
            </a:pPr>
            <a:r>
              <a:rPr sz="1140" b="1">
                <a:solidFill>
                  <a:srgbClr val="FF4B22"/>
                </a:solidFill>
              </a:rPr>
              <a:t>13</a:t>
            </a:r>
          </a:p>
        </p:txBody>
      </p:sp>
      <p:sp>
        <p:nvSpPr>
          <p:cNvPr id="27" name="name-05-13">
            <a:extLst>
              <a:ext uri="{FF2B5EF4-FFF2-40B4-BE49-F238E27FC236}">
                <a16:creationId xmlns:a16="http://schemas.microsoft.com/office/drawing/2014/main" id="{BB068605-A448-46A9-AFFA-AF0E6F25905B}"/>
              </a:ext>
            </a:extLst>
          </p:cNvPr>
          <p:cNvSpPr>
            <a:spLocks noGrp="1"/>
          </p:cNvSpPr>
          <p:nvPr/>
        </p:nvSpPr>
        <p:spPr>
          <a:xfrm>
            <a:off x="1584960" y="4813987"/>
            <a:ext cx="1143000" cy="985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5323E"/>
                </a:solidFill>
              </a:defRPr>
            </a:pPr>
            <a:r>
              <a:rPr sz="1080" b="1">
                <a:solidFill>
                  <a:srgbClr val="25323E"/>
                </a:solidFill>
              </a:rPr>
              <a:t>监控与反馈闭环</a:t>
            </a:r>
          </a:p>
        </p:txBody>
      </p:sp>
      <p:sp>
        <p:nvSpPr>
          <p:cNvPr id="28" name="must-05-13">
            <a:extLst>
              <a:ext uri="{FF2B5EF4-FFF2-40B4-BE49-F238E27FC236}">
                <a16:creationId xmlns:a16="http://schemas.microsoft.com/office/drawing/2014/main" id="{29F97853-6FDE-4AF0-8CBD-D2326AF15B6D}"/>
              </a:ext>
            </a:extLst>
          </p:cNvPr>
          <p:cNvSpPr>
            <a:spLocks noGrp="1"/>
          </p:cNvSpPr>
          <p:nvPr/>
        </p:nvSpPr>
        <p:spPr>
          <a:xfrm>
            <a:off x="2819400" y="4806367"/>
            <a:ext cx="31242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0">
                <a:solidFill>
                  <a:srgbClr val="35424D"/>
                </a:solidFill>
              </a:defRPr>
            </a:pPr>
            <a:r>
              <a:rPr sz="984">
                <a:solidFill>
                  <a:srgbClr val="35424D"/>
                </a:solidFill>
              </a:rPr>
              <a:t>埋点同步、保存、失败、拒答／风险触发和用户反馈；模型、工作流和知识版本可追溯。</a:t>
            </a:r>
          </a:p>
        </p:txBody>
      </p:sp>
      <p:sp>
        <p:nvSpPr>
          <p:cNvPr id="29" name="current-05-13">
            <a:extLst>
              <a:ext uri="{FF2B5EF4-FFF2-40B4-BE49-F238E27FC236}">
                <a16:creationId xmlns:a16="http://schemas.microsoft.com/office/drawing/2014/main" id="{44A0727E-6365-4B19-8DC3-76343EDA214E}"/>
              </a:ext>
            </a:extLst>
          </p:cNvPr>
          <p:cNvSpPr>
            <a:spLocks noGrp="1"/>
          </p:cNvSpPr>
          <p:nvPr/>
        </p:nvSpPr>
        <p:spPr>
          <a:xfrm>
            <a:off x="6057900" y="4806367"/>
            <a:ext cx="15621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>
                <a:solidFill>
                  <a:srgbClr val="53606C"/>
                </a:solidFill>
              </a:rPr>
              <a:t>PRD 已提出监控；计划有 80／160／300–400 题测试。</a:t>
            </a:r>
          </a:p>
        </p:txBody>
      </p:sp>
      <p:sp>
        <p:nvSpPr>
          <p:cNvPr id="30" name="inspire-05-13">
            <a:extLst>
              <a:ext uri="{FF2B5EF4-FFF2-40B4-BE49-F238E27FC236}">
                <a16:creationId xmlns:a16="http://schemas.microsoft.com/office/drawing/2014/main" id="{8151AAAE-8042-4A27-A8DC-4F50810EA615}"/>
              </a:ext>
            </a:extLst>
          </p:cNvPr>
          <p:cNvSpPr>
            <a:spLocks noGrp="1"/>
          </p:cNvSpPr>
          <p:nvPr/>
        </p:nvSpPr>
        <p:spPr>
          <a:xfrm>
            <a:off x="7734300" y="4806367"/>
            <a:ext cx="140970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85">
                <a:solidFill>
                  <a:srgbClr val="53606C"/>
                </a:solidFill>
              </a:defRPr>
            </a:pPr>
            <a:r>
              <a:rPr sz="948">
                <a:solidFill>
                  <a:srgbClr val="53606C"/>
                </a:solidFill>
              </a:rPr>
              <a:t>MyFitnessPal 数据基础；专业 AI 评测闭环。</a:t>
            </a:r>
          </a:p>
        </p:txBody>
      </p:sp>
      <p:sp>
        <p:nvSpPr>
          <p:cNvPr id="31" name="accept-05-13">
            <a:extLst>
              <a:ext uri="{FF2B5EF4-FFF2-40B4-BE49-F238E27FC236}">
                <a16:creationId xmlns:a16="http://schemas.microsoft.com/office/drawing/2014/main" id="{AC494861-3466-4428-98A4-C12644F28ED1}"/>
              </a:ext>
            </a:extLst>
          </p:cNvPr>
          <p:cNvSpPr>
            <a:spLocks noGrp="1"/>
          </p:cNvSpPr>
          <p:nvPr/>
        </p:nvSpPr>
        <p:spPr>
          <a:xfrm>
            <a:off x="9258300" y="4806367"/>
            <a:ext cx="1684020" cy="10007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3B4853"/>
                </a:solidFill>
              </a:defRPr>
            </a:pPr>
            <a:r>
              <a:rPr sz="960" b="1">
                <a:solidFill>
                  <a:srgbClr val="3B4853"/>
                </a:solidFill>
              </a:rPr>
              <a:t>每次 AI 输出可关联版本；线上问题可复现、可回滚、可统计。</a:t>
            </a:r>
          </a:p>
        </p:txBody>
      </p:sp>
      <p:sp>
        <p:nvSpPr>
          <p:cNvPr id="32" name="item-title-5">
            <a:extLst>
              <a:ext uri="{FF2B5EF4-FFF2-40B4-BE49-F238E27FC236}">
                <a16:creationId xmlns:a16="http://schemas.microsoft.com/office/drawing/2014/main" id="{B98296AD-9227-9BC8-C133-1744454CEB5A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跑步助手的功能预想</a:t>
            </a:r>
            <a:endParaRPr sz="2400" b="1" dirty="0">
              <a:solidFill>
                <a:srgbClr val="FB45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589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zh-CN" altLang="en-US" sz="2400" b="1" dirty="0">
                <a:solidFill>
                  <a:srgbClr val="FB4516"/>
                </a:solidFill>
              </a:rPr>
              <a:t>修改后的原型界面预想</a:t>
            </a:r>
            <a:endParaRPr sz="2400" b="1" dirty="0">
              <a:solidFill>
                <a:srgbClr val="FB4516"/>
              </a:solidFill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3DAB3877-96E0-5092-0E2D-FEE0075F9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73" y="1541697"/>
            <a:ext cx="9052330" cy="509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36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umber-1">
            <a:extLst>
              <a:ext uri="{FF2B5EF4-FFF2-40B4-BE49-F238E27FC236}">
                <a16:creationId xmlns:a16="http://schemas.microsoft.com/office/drawing/2014/main" id="{8B13F583-AC28-4482-BAFB-F94DF7FFAFCC}"/>
              </a:ext>
            </a:extLst>
          </p:cNvPr>
          <p:cNvSpPr>
            <a:spLocks noGrp="1"/>
          </p:cNvSpPr>
          <p:nvPr/>
        </p:nvSpPr>
        <p:spPr>
          <a:xfrm>
            <a:off x="737630" y="2107463"/>
            <a:ext cx="514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05A32"/>
                </a:solidFill>
              </a:defRPr>
            </a:pPr>
            <a:r>
              <a:rPr sz="1800" b="1" dirty="0">
                <a:solidFill>
                  <a:srgbClr val="F05A32"/>
                </a:solidFill>
              </a:rPr>
              <a:t>01</a:t>
            </a:r>
          </a:p>
        </p:txBody>
      </p:sp>
      <p:sp>
        <p:nvSpPr>
          <p:cNvPr id="8" name="item-title-1">
            <a:extLst>
              <a:ext uri="{FF2B5EF4-FFF2-40B4-BE49-F238E27FC236}">
                <a16:creationId xmlns:a16="http://schemas.microsoft.com/office/drawing/2014/main" id="{9763715D-9A8A-4461-B184-783350B22B82}"/>
              </a:ext>
            </a:extLst>
          </p:cNvPr>
          <p:cNvSpPr>
            <a:spLocks noGrp="1"/>
          </p:cNvSpPr>
          <p:nvPr/>
        </p:nvSpPr>
        <p:spPr>
          <a:xfrm>
            <a:off x="1480580" y="2069363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F2933"/>
                </a:solidFill>
              </a:defRPr>
            </a:pPr>
            <a:r>
              <a:rPr sz="1650" b="1" dirty="0" err="1">
                <a:solidFill>
                  <a:srgbClr val="1F2933"/>
                </a:solidFill>
              </a:rPr>
              <a:t>大众</a:t>
            </a:r>
            <a:r>
              <a:rPr lang="zh-CN" altLang="en-US" sz="1650" b="1" dirty="0">
                <a:solidFill>
                  <a:srgbClr val="1F2933"/>
                </a:solidFill>
              </a:rPr>
              <a:t>运动</a:t>
            </a:r>
            <a:r>
              <a:rPr sz="1650" b="1" dirty="0" err="1">
                <a:solidFill>
                  <a:srgbClr val="1F2933"/>
                </a:solidFill>
              </a:rPr>
              <a:t>平台的核心是综合运营，而非专业决策</a:t>
            </a:r>
            <a:endParaRPr sz="1650" b="1" dirty="0">
              <a:solidFill>
                <a:srgbClr val="1F2933"/>
              </a:solidFill>
            </a:endParaRPr>
          </a:p>
        </p:txBody>
      </p:sp>
      <p:sp>
        <p:nvSpPr>
          <p:cNvPr id="9" name="item-detail-1">
            <a:extLst>
              <a:ext uri="{FF2B5EF4-FFF2-40B4-BE49-F238E27FC236}">
                <a16:creationId xmlns:a16="http://schemas.microsoft.com/office/drawing/2014/main" id="{2C370723-5750-41F9-B893-AA5F0ECE8FC5}"/>
              </a:ext>
            </a:extLst>
          </p:cNvPr>
          <p:cNvSpPr>
            <a:spLocks noGrp="1"/>
          </p:cNvSpPr>
          <p:nvPr/>
        </p:nvSpPr>
        <p:spPr>
          <a:xfrm>
            <a:off x="1480580" y="2402738"/>
            <a:ext cx="1028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8">
                <a:solidFill>
                  <a:srgbClr val="4B5563"/>
                </a:solidFill>
              </a:defRPr>
            </a:pPr>
            <a:r>
              <a:rPr sz="1238" dirty="0" err="1">
                <a:solidFill>
                  <a:srgbClr val="4B5563"/>
                </a:solidFill>
              </a:rPr>
              <a:t>咕咚、悦跑圈、Keep</a:t>
            </a:r>
            <a:r>
              <a:rPr sz="1238" dirty="0">
                <a:solidFill>
                  <a:srgbClr val="4B5563"/>
                </a:solidFill>
              </a:rPr>
              <a:t> </a:t>
            </a:r>
            <a:r>
              <a:rPr sz="1238" dirty="0" err="1">
                <a:solidFill>
                  <a:srgbClr val="4B5563"/>
                </a:solidFill>
              </a:rPr>
              <a:t>强在规模、内容和商业</a:t>
            </a:r>
            <a:r>
              <a:rPr lang="zh-CN" altLang="en-US" sz="1238" dirty="0">
                <a:solidFill>
                  <a:srgbClr val="4B5563"/>
                </a:solidFill>
              </a:rPr>
              <a:t>植入</a:t>
            </a:r>
            <a:r>
              <a:rPr sz="1238" dirty="0">
                <a:solidFill>
                  <a:srgbClr val="4B5563"/>
                </a:solidFill>
              </a:rPr>
              <a:t>；</a:t>
            </a:r>
            <a:r>
              <a:rPr sz="1238" dirty="0" err="1">
                <a:solidFill>
                  <a:srgbClr val="4B5563"/>
                </a:solidFill>
              </a:rPr>
              <a:t>专业跑者的决策链容易被复杂信息稀释</a:t>
            </a:r>
            <a:r>
              <a:rPr sz="1238" dirty="0">
                <a:solidFill>
                  <a:srgbClr val="4B5563"/>
                </a:solidFill>
              </a:rPr>
              <a:t>。</a:t>
            </a:r>
          </a:p>
        </p:txBody>
      </p:sp>
      <p:sp>
        <p:nvSpPr>
          <p:cNvPr id="10" name="separator-1">
            <a:extLst>
              <a:ext uri="{FF2B5EF4-FFF2-40B4-BE49-F238E27FC236}">
                <a16:creationId xmlns:a16="http://schemas.microsoft.com/office/drawing/2014/main" id="{2B18337D-90F6-475F-8EF1-9A007605D6F6}"/>
              </a:ext>
            </a:extLst>
          </p:cNvPr>
          <p:cNvSpPr>
            <a:spLocks noGrp="1"/>
          </p:cNvSpPr>
          <p:nvPr/>
        </p:nvSpPr>
        <p:spPr>
          <a:xfrm>
            <a:off x="832880" y="2834021"/>
            <a:ext cx="10668000" cy="9525"/>
          </a:xfrm>
          <a:prstGeom prst="rect">
            <a:avLst/>
          </a:prstGeom>
          <a:solidFill>
            <a:schemeClr val="bg2">
              <a:lumMod val="10000"/>
            </a:schemeClr>
          </a:solidFill>
          <a:ln w="0">
            <a:noFill/>
            <a:prstDash val="solid"/>
          </a:ln>
        </p:spPr>
      </p:sp>
      <p:sp>
        <p:nvSpPr>
          <p:cNvPr id="11" name="number-2">
            <a:extLst>
              <a:ext uri="{FF2B5EF4-FFF2-40B4-BE49-F238E27FC236}">
                <a16:creationId xmlns:a16="http://schemas.microsoft.com/office/drawing/2014/main" id="{C53289CE-7DA7-4979-A709-FCC3312DC1F7}"/>
              </a:ext>
            </a:extLst>
          </p:cNvPr>
          <p:cNvSpPr>
            <a:spLocks noGrp="1"/>
          </p:cNvSpPr>
          <p:nvPr/>
        </p:nvSpPr>
        <p:spPr>
          <a:xfrm>
            <a:off x="737630" y="3002372"/>
            <a:ext cx="514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05A32"/>
                </a:solidFill>
              </a:defRPr>
            </a:pPr>
            <a:r>
              <a:rPr sz="1800" b="1">
                <a:solidFill>
                  <a:srgbClr val="F05A32"/>
                </a:solidFill>
              </a:rPr>
              <a:t>02</a:t>
            </a:r>
          </a:p>
        </p:txBody>
      </p:sp>
      <p:sp>
        <p:nvSpPr>
          <p:cNvPr id="12" name="item-title-2">
            <a:extLst>
              <a:ext uri="{FF2B5EF4-FFF2-40B4-BE49-F238E27FC236}">
                <a16:creationId xmlns:a16="http://schemas.microsoft.com/office/drawing/2014/main" id="{ABBC816E-6EEB-4BE0-8E15-75B804369533}"/>
              </a:ext>
            </a:extLst>
          </p:cNvPr>
          <p:cNvSpPr>
            <a:spLocks noGrp="1"/>
          </p:cNvSpPr>
          <p:nvPr/>
        </p:nvSpPr>
        <p:spPr>
          <a:xfrm>
            <a:off x="1480580" y="2964272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F2933"/>
                </a:solidFill>
              </a:defRPr>
            </a:pPr>
            <a:r>
              <a:rPr sz="1650" b="1" dirty="0">
                <a:solidFill>
                  <a:srgbClr val="1F2933"/>
                </a:solidFill>
              </a:rPr>
              <a:t>Sigma 与 </a:t>
            </a:r>
            <a:r>
              <a:rPr sz="1650" b="1" dirty="0" err="1">
                <a:solidFill>
                  <a:srgbClr val="1F2933"/>
                </a:solidFill>
              </a:rPr>
              <a:t>PaceMate</a:t>
            </a:r>
            <a:r>
              <a:rPr sz="1650" b="1" dirty="0">
                <a:solidFill>
                  <a:srgbClr val="1F2933"/>
                </a:solidFill>
              </a:rPr>
              <a:t> </a:t>
            </a:r>
            <a:r>
              <a:rPr lang="zh-CN" altLang="en-US" sz="1650" b="1" dirty="0">
                <a:solidFill>
                  <a:srgbClr val="1F2933"/>
                </a:solidFill>
              </a:rPr>
              <a:t>是目前</a:t>
            </a:r>
            <a:r>
              <a:rPr sz="1650" b="1" dirty="0">
                <a:solidFill>
                  <a:srgbClr val="1F2933"/>
                </a:solidFill>
              </a:rPr>
              <a:t>“AI </a:t>
            </a:r>
            <a:r>
              <a:rPr sz="1650" b="1" dirty="0" err="1">
                <a:solidFill>
                  <a:srgbClr val="1F2933"/>
                </a:solidFill>
              </a:rPr>
              <a:t>教练</a:t>
            </a:r>
            <a:r>
              <a:rPr sz="1650" b="1" dirty="0">
                <a:solidFill>
                  <a:srgbClr val="1F2933"/>
                </a:solidFill>
              </a:rPr>
              <a:t>”</a:t>
            </a:r>
            <a:r>
              <a:rPr lang="zh-CN" altLang="en-US" sz="1650" b="1" dirty="0">
                <a:solidFill>
                  <a:srgbClr val="1F2933"/>
                </a:solidFill>
              </a:rPr>
              <a:t>的主要功能代表</a:t>
            </a:r>
            <a:endParaRPr sz="1650" b="1" dirty="0">
              <a:solidFill>
                <a:srgbClr val="1F2933"/>
              </a:solidFill>
            </a:endParaRPr>
          </a:p>
        </p:txBody>
      </p:sp>
      <p:sp>
        <p:nvSpPr>
          <p:cNvPr id="13" name="item-detail-2">
            <a:extLst>
              <a:ext uri="{FF2B5EF4-FFF2-40B4-BE49-F238E27FC236}">
                <a16:creationId xmlns:a16="http://schemas.microsoft.com/office/drawing/2014/main" id="{138CE93D-82FA-41A6-9FB4-3302EC19B637}"/>
              </a:ext>
            </a:extLst>
          </p:cNvPr>
          <p:cNvSpPr>
            <a:spLocks noGrp="1"/>
          </p:cNvSpPr>
          <p:nvPr/>
        </p:nvSpPr>
        <p:spPr>
          <a:xfrm>
            <a:off x="1480580" y="3297647"/>
            <a:ext cx="1028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8">
                <a:solidFill>
                  <a:srgbClr val="4B5563"/>
                </a:solidFill>
              </a:defRPr>
            </a:pPr>
            <a:r>
              <a:rPr sz="1238" dirty="0">
                <a:solidFill>
                  <a:srgbClr val="4B5563"/>
                </a:solidFill>
              </a:rPr>
              <a:t>Sigma </a:t>
            </a:r>
            <a:r>
              <a:rPr sz="1238" dirty="0" err="1">
                <a:solidFill>
                  <a:srgbClr val="4B5563"/>
                </a:solidFill>
              </a:rPr>
              <a:t>强在极简、审美与数据回忆；PaceMate</a:t>
            </a:r>
            <a:r>
              <a:rPr sz="1238" dirty="0">
                <a:solidFill>
                  <a:srgbClr val="4B5563"/>
                </a:solidFill>
              </a:rPr>
              <a:t> </a:t>
            </a:r>
            <a:r>
              <a:rPr sz="1238" dirty="0" err="1">
                <a:solidFill>
                  <a:srgbClr val="4B5563"/>
                </a:solidFill>
              </a:rPr>
              <a:t>已连接计划、手表执行、跑后分析、营养和力量训练</a:t>
            </a:r>
            <a:r>
              <a:rPr lang="en-US" sz="1238" dirty="0">
                <a:solidFill>
                  <a:srgbClr val="4B5563"/>
                </a:solidFill>
              </a:rPr>
              <a:t>,</a:t>
            </a:r>
            <a:r>
              <a:rPr lang="zh-CN" altLang="en-US" sz="1238" dirty="0">
                <a:solidFill>
                  <a:srgbClr val="4B5563"/>
                </a:solidFill>
              </a:rPr>
              <a:t>但营养功能仅仅为静态记录工具</a:t>
            </a:r>
            <a:endParaRPr sz="1238" dirty="0">
              <a:solidFill>
                <a:srgbClr val="4B5563"/>
              </a:solidFill>
            </a:endParaRPr>
          </a:p>
        </p:txBody>
      </p:sp>
      <p:sp>
        <p:nvSpPr>
          <p:cNvPr id="14" name="separator-2">
            <a:extLst>
              <a:ext uri="{FF2B5EF4-FFF2-40B4-BE49-F238E27FC236}">
                <a16:creationId xmlns:a16="http://schemas.microsoft.com/office/drawing/2014/main" id="{2F3D4708-0BF4-42AB-9F3C-C0070B7E2A4A}"/>
              </a:ext>
            </a:extLst>
          </p:cNvPr>
          <p:cNvSpPr>
            <a:spLocks noGrp="1"/>
          </p:cNvSpPr>
          <p:nvPr/>
        </p:nvSpPr>
        <p:spPr>
          <a:xfrm>
            <a:off x="832880" y="3743108"/>
            <a:ext cx="10668000" cy="9525"/>
          </a:xfrm>
          <a:prstGeom prst="rect">
            <a:avLst/>
          </a:prstGeom>
          <a:solidFill>
            <a:schemeClr val="bg2">
              <a:lumMod val="10000"/>
            </a:schemeClr>
          </a:solidFill>
          <a:ln w="0">
            <a:noFill/>
            <a:prstDash val="solid"/>
          </a:ln>
        </p:spPr>
      </p:sp>
      <p:sp>
        <p:nvSpPr>
          <p:cNvPr id="15" name="number-3">
            <a:extLst>
              <a:ext uri="{FF2B5EF4-FFF2-40B4-BE49-F238E27FC236}">
                <a16:creationId xmlns:a16="http://schemas.microsoft.com/office/drawing/2014/main" id="{1B031298-B9DA-4772-999D-76D821967388}"/>
              </a:ext>
            </a:extLst>
          </p:cNvPr>
          <p:cNvSpPr>
            <a:spLocks noGrp="1"/>
          </p:cNvSpPr>
          <p:nvPr/>
        </p:nvSpPr>
        <p:spPr>
          <a:xfrm>
            <a:off x="737630" y="3911454"/>
            <a:ext cx="514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05A32"/>
                </a:solidFill>
              </a:defRPr>
            </a:pPr>
            <a:r>
              <a:rPr sz="1800" b="1">
                <a:solidFill>
                  <a:srgbClr val="F05A32"/>
                </a:solidFill>
              </a:rPr>
              <a:t>03</a:t>
            </a:r>
          </a:p>
        </p:txBody>
      </p:sp>
      <p:sp>
        <p:nvSpPr>
          <p:cNvPr id="16" name="item-title-3">
            <a:extLst>
              <a:ext uri="{FF2B5EF4-FFF2-40B4-BE49-F238E27FC236}">
                <a16:creationId xmlns:a16="http://schemas.microsoft.com/office/drawing/2014/main" id="{35E69C89-5D2D-4900-A706-BA2739DC9C00}"/>
              </a:ext>
            </a:extLst>
          </p:cNvPr>
          <p:cNvSpPr>
            <a:spLocks noGrp="1"/>
          </p:cNvSpPr>
          <p:nvPr/>
        </p:nvSpPr>
        <p:spPr>
          <a:xfrm>
            <a:off x="1480580" y="3873354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F2933"/>
                </a:solidFill>
              </a:defRPr>
            </a:pPr>
            <a:r>
              <a:rPr sz="1650" b="1" dirty="0" err="1">
                <a:solidFill>
                  <a:srgbClr val="1F2933"/>
                </a:solidFill>
              </a:rPr>
              <a:t>耐力营养建议必须走向执行</a:t>
            </a:r>
            <a:endParaRPr sz="1650" b="1" dirty="0">
              <a:solidFill>
                <a:srgbClr val="1F2933"/>
              </a:solidFill>
            </a:endParaRPr>
          </a:p>
        </p:txBody>
      </p:sp>
      <p:sp>
        <p:nvSpPr>
          <p:cNvPr id="17" name="item-detail-3">
            <a:extLst>
              <a:ext uri="{FF2B5EF4-FFF2-40B4-BE49-F238E27FC236}">
                <a16:creationId xmlns:a16="http://schemas.microsoft.com/office/drawing/2014/main" id="{45093A74-534B-41A8-BFF1-35A962DB921A}"/>
              </a:ext>
            </a:extLst>
          </p:cNvPr>
          <p:cNvSpPr>
            <a:spLocks noGrp="1"/>
          </p:cNvSpPr>
          <p:nvPr/>
        </p:nvSpPr>
        <p:spPr>
          <a:xfrm>
            <a:off x="1480580" y="4206729"/>
            <a:ext cx="1028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8">
                <a:solidFill>
                  <a:srgbClr val="4B5563"/>
                </a:solidFill>
              </a:defRPr>
            </a:pPr>
            <a:r>
              <a:rPr sz="1238" dirty="0" err="1">
                <a:solidFill>
                  <a:srgbClr val="4B5563"/>
                </a:solidFill>
              </a:rPr>
              <a:t>Saturday、EatMyRide、MAVR</a:t>
            </a:r>
            <a:r>
              <a:rPr sz="1238" dirty="0">
                <a:solidFill>
                  <a:srgbClr val="4B5563"/>
                </a:solidFill>
              </a:rPr>
              <a:t> 的</a:t>
            </a:r>
            <a:r>
              <a:rPr lang="zh-CN" altLang="en-US" sz="1238" dirty="0">
                <a:solidFill>
                  <a:srgbClr val="4B5563"/>
                </a:solidFill>
              </a:rPr>
              <a:t>功能</a:t>
            </a:r>
            <a:r>
              <a:rPr sz="1238" dirty="0" err="1">
                <a:solidFill>
                  <a:srgbClr val="4B5563"/>
                </a:solidFill>
              </a:rPr>
              <a:t>不止</a:t>
            </a:r>
            <a:r>
              <a:rPr lang="zh-CN" altLang="en-US" sz="1238" dirty="0">
                <a:solidFill>
                  <a:srgbClr val="4B5563"/>
                </a:solidFill>
              </a:rPr>
              <a:t>提供了</a:t>
            </a:r>
            <a:r>
              <a:rPr sz="1238" dirty="0" err="1">
                <a:solidFill>
                  <a:srgbClr val="4B5563"/>
                </a:solidFill>
              </a:rPr>
              <a:t>克数</a:t>
            </a:r>
            <a:r>
              <a:rPr sz="1238" dirty="0">
                <a:solidFill>
                  <a:srgbClr val="4B5563"/>
                </a:solidFill>
              </a:rPr>
              <a:t>，</a:t>
            </a:r>
            <a:r>
              <a:rPr lang="zh-CN" altLang="en-US" sz="1238" dirty="0">
                <a:solidFill>
                  <a:srgbClr val="4B5563"/>
                </a:solidFill>
              </a:rPr>
              <a:t>同样在</a:t>
            </a:r>
            <a:r>
              <a:rPr sz="1238" dirty="0" err="1">
                <a:solidFill>
                  <a:srgbClr val="4B5563"/>
                </a:solidFill>
              </a:rPr>
              <a:t>赛前</a:t>
            </a:r>
            <a:r>
              <a:rPr lang="zh-CN" altLang="en-US" sz="1238" dirty="0">
                <a:solidFill>
                  <a:srgbClr val="4B5563"/>
                </a:solidFill>
              </a:rPr>
              <a:t>补给</a:t>
            </a:r>
            <a:r>
              <a:rPr sz="1238" dirty="0" err="1">
                <a:solidFill>
                  <a:srgbClr val="4B5563"/>
                </a:solidFill>
              </a:rPr>
              <a:t>计划、装包、途中提醒、实际摄入与下次调整</a:t>
            </a:r>
            <a:r>
              <a:rPr sz="1238" dirty="0">
                <a:solidFill>
                  <a:srgbClr val="4B5563"/>
                </a:solidFill>
              </a:rPr>
              <a:t>。</a:t>
            </a:r>
          </a:p>
        </p:txBody>
      </p:sp>
      <p:sp>
        <p:nvSpPr>
          <p:cNvPr id="19" name="number-4">
            <a:extLst>
              <a:ext uri="{FF2B5EF4-FFF2-40B4-BE49-F238E27FC236}">
                <a16:creationId xmlns:a16="http://schemas.microsoft.com/office/drawing/2014/main" id="{069615F0-6CFF-4C8D-B9C0-6D504CAB74B4}"/>
              </a:ext>
            </a:extLst>
          </p:cNvPr>
          <p:cNvSpPr>
            <a:spLocks noGrp="1"/>
          </p:cNvSpPr>
          <p:nvPr/>
        </p:nvSpPr>
        <p:spPr>
          <a:xfrm>
            <a:off x="737630" y="4742564"/>
            <a:ext cx="514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05A32"/>
                </a:solidFill>
              </a:defRPr>
            </a:pPr>
            <a:r>
              <a:rPr sz="1800" b="1">
                <a:solidFill>
                  <a:srgbClr val="F05A32"/>
                </a:solidFill>
              </a:rPr>
              <a:t>04</a:t>
            </a:r>
          </a:p>
        </p:txBody>
      </p:sp>
      <p:sp>
        <p:nvSpPr>
          <p:cNvPr id="20" name="item-title-4">
            <a:extLst>
              <a:ext uri="{FF2B5EF4-FFF2-40B4-BE49-F238E27FC236}">
                <a16:creationId xmlns:a16="http://schemas.microsoft.com/office/drawing/2014/main" id="{AE61B8FA-060E-4442-9151-EAB931A74B6A}"/>
              </a:ext>
            </a:extLst>
          </p:cNvPr>
          <p:cNvSpPr>
            <a:spLocks noGrp="1"/>
          </p:cNvSpPr>
          <p:nvPr/>
        </p:nvSpPr>
        <p:spPr>
          <a:xfrm>
            <a:off x="1480580" y="4704464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F2933"/>
                </a:solidFill>
              </a:defRPr>
            </a:pPr>
            <a:r>
              <a:rPr sz="1650" b="1" dirty="0">
                <a:solidFill>
                  <a:srgbClr val="1F2933"/>
                </a:solidFill>
              </a:rPr>
              <a:t>MyFitnessPal </a:t>
            </a:r>
            <a:r>
              <a:rPr sz="1650" b="1" dirty="0" err="1">
                <a:solidFill>
                  <a:srgbClr val="1F2933"/>
                </a:solidFill>
              </a:rPr>
              <a:t>的护城河是记录基础设施，不是运动科学</a:t>
            </a:r>
            <a:r>
              <a:rPr lang="zh-CN" altLang="en-US" sz="1650" b="1" dirty="0">
                <a:solidFill>
                  <a:srgbClr val="1F2933"/>
                </a:solidFill>
              </a:rPr>
              <a:t>类</a:t>
            </a:r>
            <a:r>
              <a:rPr lang="en-US" sz="1650" b="1" dirty="0">
                <a:solidFill>
                  <a:srgbClr val="1F2933"/>
                </a:solidFill>
              </a:rPr>
              <a:t>AI</a:t>
            </a:r>
            <a:endParaRPr sz="1650" b="1" dirty="0">
              <a:solidFill>
                <a:srgbClr val="1F2933"/>
              </a:solidFill>
            </a:endParaRPr>
          </a:p>
        </p:txBody>
      </p:sp>
      <p:sp>
        <p:nvSpPr>
          <p:cNvPr id="21" name="item-detail-4">
            <a:extLst>
              <a:ext uri="{FF2B5EF4-FFF2-40B4-BE49-F238E27FC236}">
                <a16:creationId xmlns:a16="http://schemas.microsoft.com/office/drawing/2014/main" id="{6BD770CB-CE4C-4F27-94EC-1C3B975E5061}"/>
              </a:ext>
            </a:extLst>
          </p:cNvPr>
          <p:cNvSpPr>
            <a:spLocks noGrp="1"/>
          </p:cNvSpPr>
          <p:nvPr/>
        </p:nvSpPr>
        <p:spPr>
          <a:xfrm>
            <a:off x="1480580" y="5037839"/>
            <a:ext cx="1028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38">
                <a:solidFill>
                  <a:srgbClr val="4B5563"/>
                </a:solidFill>
              </a:defRPr>
            </a:pPr>
            <a:r>
              <a:rPr sz="1238">
                <a:solidFill>
                  <a:srgbClr val="4B5563"/>
                </a:solidFill>
              </a:rPr>
              <a:t>食物库、条码、语音与图片记录值得借鉴；静态热量管理无法直接解决训练日、长距离和比赛日的动态补给。</a:t>
            </a:r>
          </a:p>
        </p:txBody>
      </p:sp>
      <p:sp>
        <p:nvSpPr>
          <p:cNvPr id="22" name="separator-4">
            <a:extLst>
              <a:ext uri="{FF2B5EF4-FFF2-40B4-BE49-F238E27FC236}">
                <a16:creationId xmlns:a16="http://schemas.microsoft.com/office/drawing/2014/main" id="{1930491A-C267-4483-93CC-782C5F661AFF}"/>
              </a:ext>
            </a:extLst>
          </p:cNvPr>
          <p:cNvSpPr>
            <a:spLocks noGrp="1"/>
          </p:cNvSpPr>
          <p:nvPr/>
        </p:nvSpPr>
        <p:spPr>
          <a:xfrm>
            <a:off x="832880" y="5490389"/>
            <a:ext cx="10668000" cy="9525"/>
          </a:xfrm>
          <a:prstGeom prst="rect">
            <a:avLst/>
          </a:prstGeom>
          <a:solidFill>
            <a:schemeClr val="bg2">
              <a:lumMod val="10000"/>
            </a:schemeClr>
          </a:solidFill>
          <a:ln w="0">
            <a:noFill/>
            <a:prstDash val="solid"/>
          </a:ln>
        </p:spPr>
      </p:sp>
      <p:sp>
        <p:nvSpPr>
          <p:cNvPr id="26" name="separator-4">
            <a:extLst>
              <a:ext uri="{FF2B5EF4-FFF2-40B4-BE49-F238E27FC236}">
                <a16:creationId xmlns:a16="http://schemas.microsoft.com/office/drawing/2014/main" id="{0C85532B-AF82-6F56-BD17-C210BDAD6D7F}"/>
              </a:ext>
            </a:extLst>
          </p:cNvPr>
          <p:cNvSpPr>
            <a:spLocks noGrp="1"/>
          </p:cNvSpPr>
          <p:nvPr/>
        </p:nvSpPr>
        <p:spPr>
          <a:xfrm>
            <a:off x="836426" y="4607885"/>
            <a:ext cx="10668000" cy="9525"/>
          </a:xfrm>
          <a:prstGeom prst="rect">
            <a:avLst/>
          </a:prstGeom>
          <a:solidFill>
            <a:schemeClr val="bg2">
              <a:lumMod val="10000"/>
            </a:schemeClr>
          </a:solidFill>
          <a:ln w="0">
            <a:noFill/>
            <a:prstDash val="solid"/>
          </a:ln>
        </p:spPr>
      </p:sp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zh-CN" altLang="en-US" sz="2400" b="1" dirty="0">
                <a:solidFill>
                  <a:srgbClr val="FB4516"/>
                </a:solidFill>
              </a:rPr>
              <a:t>当前同类型运动健康</a:t>
            </a:r>
            <a:r>
              <a:rPr lang="en-US" altLang="zh-CN" sz="2400" b="1" dirty="0">
                <a:solidFill>
                  <a:srgbClr val="FB4516"/>
                </a:solidFill>
              </a:rPr>
              <a:t>APP</a:t>
            </a:r>
            <a:r>
              <a:rPr lang="zh-CN" altLang="en-US" sz="2400" b="1" dirty="0">
                <a:solidFill>
                  <a:srgbClr val="FB4516"/>
                </a:solidFill>
              </a:rPr>
              <a:t>判断</a:t>
            </a:r>
            <a:endParaRPr sz="2400" b="1" dirty="0">
              <a:solidFill>
                <a:srgbClr val="FB451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tem-title-5">
            <a:extLst>
              <a:ext uri="{FF2B5EF4-FFF2-40B4-BE49-F238E27FC236}">
                <a16:creationId xmlns:a16="http://schemas.microsoft.com/office/drawing/2014/main" id="{72D696F4-2BAD-EF2E-361E-26FF6F930B26}"/>
              </a:ext>
            </a:extLst>
          </p:cNvPr>
          <p:cNvSpPr>
            <a:spLocks noGrp="1"/>
          </p:cNvSpPr>
          <p:nvPr/>
        </p:nvSpPr>
        <p:spPr>
          <a:xfrm>
            <a:off x="2381249" y="2571750"/>
            <a:ext cx="7429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D7441B"/>
                </a:solidFill>
              </a:defRPr>
            </a:pPr>
            <a:r>
              <a:rPr lang="zh-CN" altLang="en-US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一、大众运动平台</a:t>
            </a:r>
            <a:endParaRPr sz="2550" b="1" dirty="0">
              <a:solidFill>
                <a:srgbClr val="FF4B22"/>
              </a:solidFill>
              <a:latin typeface="Microsoft YaHei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EAF8DE26-BFD4-C188-CEE0-8F16E948CF3F}"/>
              </a:ext>
            </a:extLst>
          </p:cNvPr>
          <p:cNvGrpSpPr/>
          <p:nvPr/>
        </p:nvGrpSpPr>
        <p:grpSpPr>
          <a:xfrm>
            <a:off x="1420397" y="4074453"/>
            <a:ext cx="9617688" cy="752732"/>
            <a:chOff x="1470135" y="4329630"/>
            <a:chExt cx="9349564" cy="752732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F914A36-E61E-A2AA-239A-6DF71CA36594}"/>
                </a:ext>
              </a:extLst>
            </p:cNvPr>
            <p:cNvSpPr/>
            <p:nvPr/>
          </p:nvSpPr>
          <p:spPr>
            <a:xfrm>
              <a:off x="1474385" y="4329630"/>
              <a:ext cx="9292856" cy="75273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9E9CD48D-91FE-F7B7-2D82-081928739CF8}"/>
                </a:ext>
              </a:extLst>
            </p:cNvPr>
            <p:cNvSpPr txBox="1"/>
            <p:nvPr/>
          </p:nvSpPr>
          <p:spPr>
            <a:xfrm>
              <a:off x="1470135" y="4427158"/>
              <a:ext cx="9349564" cy="619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zh-CN" altLang="zh-CN" sz="1600" b="1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这类产品表面覆盖运动健康，实际商业结构更接近</a:t>
              </a:r>
              <a:r>
                <a:rPr lang="en-US" altLang="zh-CN" sz="1600" b="1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“</a:t>
              </a:r>
              <a:r>
                <a:rPr lang="zh-CN" altLang="zh-CN" sz="1600" b="1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运动内容与交易平台</a:t>
              </a:r>
              <a:r>
                <a:rPr lang="en-US" altLang="zh-CN" sz="1600" b="1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”</a:t>
              </a:r>
              <a:r>
                <a:rPr lang="en-US" altLang="zh-CN" sz="1600" b="1" dirty="0">
                  <a:latin typeface="+mj-ea"/>
                  <a:ea typeface="+mj-ea"/>
                  <a:cs typeface="Times New Roman" panose="02020603050405020304" pitchFamily="18" charset="0"/>
                </a:rPr>
                <a:t>-</a:t>
              </a:r>
              <a:r>
                <a:rPr lang="zh-CN" altLang="zh-CN" sz="1600" b="1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免费记录获取用户，社区、活动和成就促进活跃，再通过会员、课程、赛事、广告、装备和自有商品变现。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95298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zh-CN" altLang="en-US" sz="2400" b="1" dirty="0">
                <a:solidFill>
                  <a:srgbClr val="FB4516"/>
                </a:solidFill>
              </a:rPr>
              <a:t>大众运动平台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2" name="item-title-5">
            <a:extLst>
              <a:ext uri="{FF2B5EF4-FFF2-40B4-BE49-F238E27FC236}">
                <a16:creationId xmlns:a16="http://schemas.microsoft.com/office/drawing/2014/main" id="{0B697684-55CD-E36E-CA50-4FF99421EC54}"/>
              </a:ext>
            </a:extLst>
          </p:cNvPr>
          <p:cNvSpPr>
            <a:spLocks noGrp="1"/>
          </p:cNvSpPr>
          <p:nvPr/>
        </p:nvSpPr>
        <p:spPr>
          <a:xfrm>
            <a:off x="4060205" y="2950260"/>
            <a:ext cx="3287304" cy="25757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zh-CN" altLang="en-US" sz="3600" b="1" dirty="0">
                <a:solidFill>
                  <a:srgbClr val="FB4516"/>
                </a:solidFill>
              </a:rPr>
              <a:t>一、大众运动平台</a:t>
            </a:r>
            <a:endParaRPr sz="3600" b="1" dirty="0">
              <a:solidFill>
                <a:srgbClr val="FB4516"/>
              </a:solidFill>
            </a:endParaRPr>
          </a:p>
        </p:txBody>
      </p:sp>
      <p:sp>
        <p:nvSpPr>
          <p:cNvPr id="3" name="reading-surface-01">
            <a:extLst>
              <a:ext uri="{FF2B5EF4-FFF2-40B4-BE49-F238E27FC236}">
                <a16:creationId xmlns:a16="http://schemas.microsoft.com/office/drawing/2014/main" id="{27F4D4A0-2224-4F19-94F1-D36B5264ED35}"/>
              </a:ext>
            </a:extLst>
          </p:cNvPr>
          <p:cNvSpPr>
            <a:spLocks noGrp="1"/>
          </p:cNvSpPr>
          <p:nvPr/>
        </p:nvSpPr>
        <p:spPr>
          <a:xfrm>
            <a:off x="406250" y="1480552"/>
            <a:ext cx="11421386" cy="4746176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index-01">
            <a:extLst>
              <a:ext uri="{FF2B5EF4-FFF2-40B4-BE49-F238E27FC236}">
                <a16:creationId xmlns:a16="http://schemas.microsoft.com/office/drawing/2014/main" id="{94D61E7D-C031-46A5-9B1F-9F53477D950F}"/>
              </a:ext>
            </a:extLst>
          </p:cNvPr>
          <p:cNvSpPr>
            <a:spLocks noGrp="1"/>
          </p:cNvSpPr>
          <p:nvPr/>
        </p:nvSpPr>
        <p:spPr>
          <a:xfrm>
            <a:off x="544461" y="1594673"/>
            <a:ext cx="565542" cy="37205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5" name="title-01">
            <a:extLst>
              <a:ext uri="{FF2B5EF4-FFF2-40B4-BE49-F238E27FC236}">
                <a16:creationId xmlns:a16="http://schemas.microsoft.com/office/drawing/2014/main" id="{5D65D325-CC39-4C5D-8790-85084140DC2D}"/>
              </a:ext>
            </a:extLst>
          </p:cNvPr>
          <p:cNvSpPr>
            <a:spLocks noGrp="1"/>
          </p:cNvSpPr>
          <p:nvPr/>
        </p:nvSpPr>
        <p:spPr>
          <a:xfrm>
            <a:off x="1688949" y="1571596"/>
            <a:ext cx="4163016" cy="42929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 dirty="0" err="1">
                <a:solidFill>
                  <a:srgbClr val="202A35"/>
                </a:solidFill>
              </a:rPr>
              <a:t>咕咚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6" name="accent-01">
            <a:extLst>
              <a:ext uri="{FF2B5EF4-FFF2-40B4-BE49-F238E27FC236}">
                <a16:creationId xmlns:a16="http://schemas.microsoft.com/office/drawing/2014/main" id="{BE06740E-9AEC-4B4E-B6F2-CD0E44CDCAAA}"/>
              </a:ext>
            </a:extLst>
          </p:cNvPr>
          <p:cNvSpPr>
            <a:spLocks noGrp="1"/>
          </p:cNvSpPr>
          <p:nvPr/>
        </p:nvSpPr>
        <p:spPr>
          <a:xfrm>
            <a:off x="630421" y="2030281"/>
            <a:ext cx="675508" cy="4572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8" name="position-label-01">
            <a:extLst>
              <a:ext uri="{FF2B5EF4-FFF2-40B4-BE49-F238E27FC236}">
                <a16:creationId xmlns:a16="http://schemas.microsoft.com/office/drawing/2014/main" id="{DBB527C2-5EA3-4504-8566-AD4856FA53AF}"/>
              </a:ext>
            </a:extLst>
          </p:cNvPr>
          <p:cNvSpPr>
            <a:spLocks noGrp="1"/>
          </p:cNvSpPr>
          <p:nvPr/>
        </p:nvSpPr>
        <p:spPr>
          <a:xfrm>
            <a:off x="544461" y="2222450"/>
            <a:ext cx="942570" cy="2146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23" name="position-01">
            <a:extLst>
              <a:ext uri="{FF2B5EF4-FFF2-40B4-BE49-F238E27FC236}">
                <a16:creationId xmlns:a16="http://schemas.microsoft.com/office/drawing/2014/main" id="{89828537-4873-4CD3-AE59-28D914049615}"/>
              </a:ext>
            </a:extLst>
          </p:cNvPr>
          <p:cNvSpPr>
            <a:spLocks noGrp="1"/>
          </p:cNvSpPr>
          <p:nvPr/>
        </p:nvSpPr>
        <p:spPr>
          <a:xfrm>
            <a:off x="1403350" y="2187497"/>
            <a:ext cx="8718770" cy="30050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以运动记录为入口，连接内容、社区、赛事、装备与消费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24" name="position-rule-01">
            <a:extLst>
              <a:ext uri="{FF2B5EF4-FFF2-40B4-BE49-F238E27FC236}">
                <a16:creationId xmlns:a16="http://schemas.microsoft.com/office/drawing/2014/main" id="{2FB51B3F-AC3F-4866-81A5-769B7EE8BFDD}"/>
              </a:ext>
            </a:extLst>
          </p:cNvPr>
          <p:cNvSpPr>
            <a:spLocks noGrp="1"/>
          </p:cNvSpPr>
          <p:nvPr/>
        </p:nvSpPr>
        <p:spPr>
          <a:xfrm>
            <a:off x="725038" y="2668937"/>
            <a:ext cx="8718769" cy="45719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25" name="function-label-01">
            <a:extLst>
              <a:ext uri="{FF2B5EF4-FFF2-40B4-BE49-F238E27FC236}">
                <a16:creationId xmlns:a16="http://schemas.microsoft.com/office/drawing/2014/main" id="{69EDBBE4-6DD9-4D4F-85DE-272356646E93}"/>
              </a:ext>
            </a:extLst>
          </p:cNvPr>
          <p:cNvSpPr>
            <a:spLocks noGrp="1"/>
          </p:cNvSpPr>
          <p:nvPr/>
        </p:nvSpPr>
        <p:spPr>
          <a:xfrm>
            <a:off x="1425303" y="3250243"/>
            <a:ext cx="1413854" cy="24326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28" name="function-01-0">
            <a:extLst>
              <a:ext uri="{FF2B5EF4-FFF2-40B4-BE49-F238E27FC236}">
                <a16:creationId xmlns:a16="http://schemas.microsoft.com/office/drawing/2014/main" id="{911C2C98-7892-43CB-8256-40A354514B76}"/>
              </a:ext>
            </a:extLst>
          </p:cNvPr>
          <p:cNvSpPr>
            <a:spLocks noGrp="1"/>
          </p:cNvSpPr>
          <p:nvPr/>
        </p:nvSpPr>
        <p:spPr>
          <a:xfrm>
            <a:off x="586742" y="3677436"/>
            <a:ext cx="463224" cy="221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29" name="function-copy-01-0">
            <a:extLst>
              <a:ext uri="{FF2B5EF4-FFF2-40B4-BE49-F238E27FC236}">
                <a16:creationId xmlns:a16="http://schemas.microsoft.com/office/drawing/2014/main" id="{9948DF11-CFDB-430E-914E-38FEFBE1F011}"/>
              </a:ext>
            </a:extLst>
          </p:cNvPr>
          <p:cNvSpPr>
            <a:spLocks noGrp="1"/>
          </p:cNvSpPr>
          <p:nvPr/>
        </p:nvSpPr>
        <p:spPr>
          <a:xfrm>
            <a:off x="984179" y="3647834"/>
            <a:ext cx="3534636" cy="34343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GPS 跑步与多运动记录</a:t>
            </a:r>
          </a:p>
        </p:txBody>
      </p:sp>
      <p:sp>
        <p:nvSpPr>
          <p:cNvPr id="31" name="function-copy-01-1">
            <a:extLst>
              <a:ext uri="{FF2B5EF4-FFF2-40B4-BE49-F238E27FC236}">
                <a16:creationId xmlns:a16="http://schemas.microsoft.com/office/drawing/2014/main" id="{9EE87BB7-714E-4337-BF89-CDB210A4E332}"/>
              </a:ext>
            </a:extLst>
          </p:cNvPr>
          <p:cNvSpPr>
            <a:spLocks noGrp="1"/>
          </p:cNvSpPr>
          <p:nvPr/>
        </p:nvSpPr>
        <p:spPr>
          <a:xfrm>
            <a:off x="984179" y="4190759"/>
            <a:ext cx="3534636" cy="34343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lang="zh-CN" altLang="en-US" sz="1313" dirty="0">
                <a:solidFill>
                  <a:srgbClr val="3F4B56"/>
                </a:solidFill>
              </a:rPr>
              <a:t>课程式</a:t>
            </a:r>
            <a:r>
              <a:rPr sz="1313" dirty="0" err="1">
                <a:solidFill>
                  <a:srgbClr val="3F4B56"/>
                </a:solidFill>
              </a:rPr>
              <a:t>训练计划、AI</a:t>
            </a:r>
            <a:r>
              <a:rPr sz="1313" dirty="0">
                <a:solidFill>
                  <a:srgbClr val="3F4B56"/>
                </a:solidFill>
              </a:rPr>
              <a:t> </a:t>
            </a:r>
            <a:r>
              <a:rPr sz="1313" dirty="0" err="1">
                <a:solidFill>
                  <a:srgbClr val="3F4B56"/>
                </a:solidFill>
              </a:rPr>
              <a:t>兔子与语音陪跑</a:t>
            </a:r>
            <a:endParaRPr sz="1313" dirty="0">
              <a:solidFill>
                <a:srgbClr val="3F4B56"/>
              </a:solidFill>
            </a:endParaRPr>
          </a:p>
        </p:txBody>
      </p:sp>
      <p:sp>
        <p:nvSpPr>
          <p:cNvPr id="33" name="function-copy-01-2">
            <a:extLst>
              <a:ext uri="{FF2B5EF4-FFF2-40B4-BE49-F238E27FC236}">
                <a16:creationId xmlns:a16="http://schemas.microsoft.com/office/drawing/2014/main" id="{4B14AA3A-1DEB-43A3-9071-AC700B159678}"/>
              </a:ext>
            </a:extLst>
          </p:cNvPr>
          <p:cNvSpPr>
            <a:spLocks noGrp="1"/>
          </p:cNvSpPr>
          <p:nvPr/>
        </p:nvSpPr>
        <p:spPr>
          <a:xfrm>
            <a:off x="984179" y="4733684"/>
            <a:ext cx="3534636" cy="34343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直播／跟练课程与社区动态</a:t>
            </a:r>
          </a:p>
        </p:txBody>
      </p:sp>
      <p:sp>
        <p:nvSpPr>
          <p:cNvPr id="35" name="function-copy-01-3">
            <a:extLst>
              <a:ext uri="{FF2B5EF4-FFF2-40B4-BE49-F238E27FC236}">
                <a16:creationId xmlns:a16="http://schemas.microsoft.com/office/drawing/2014/main" id="{11A066EF-67CB-41A2-87AB-DF05087DF35D}"/>
              </a:ext>
            </a:extLst>
          </p:cNvPr>
          <p:cNvSpPr>
            <a:spLocks noGrp="1"/>
          </p:cNvSpPr>
          <p:nvPr/>
        </p:nvSpPr>
        <p:spPr>
          <a:xfrm>
            <a:off x="984179" y="5276609"/>
            <a:ext cx="3534636" cy="34343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赛事活动、商城及智能装备连接</a:t>
            </a:r>
          </a:p>
        </p:txBody>
      </p:sp>
      <p:sp>
        <p:nvSpPr>
          <p:cNvPr id="36" name="analysis-label-01-0">
            <a:extLst>
              <a:ext uri="{FF2B5EF4-FFF2-40B4-BE49-F238E27FC236}">
                <a16:creationId xmlns:a16="http://schemas.microsoft.com/office/drawing/2014/main" id="{3B01C650-8BA0-458A-B167-513B53545EAC}"/>
              </a:ext>
            </a:extLst>
          </p:cNvPr>
          <p:cNvSpPr>
            <a:spLocks noGrp="1"/>
          </p:cNvSpPr>
          <p:nvPr/>
        </p:nvSpPr>
        <p:spPr>
          <a:xfrm>
            <a:off x="3643937" y="3220372"/>
            <a:ext cx="864022" cy="2289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7" name="analysis-copy-01-0">
            <a:extLst>
              <a:ext uri="{FF2B5EF4-FFF2-40B4-BE49-F238E27FC236}">
                <a16:creationId xmlns:a16="http://schemas.microsoft.com/office/drawing/2014/main" id="{4C86314B-9501-4FE8-B462-C6147A1679D1}"/>
              </a:ext>
            </a:extLst>
          </p:cNvPr>
          <p:cNvSpPr>
            <a:spLocks noGrp="1"/>
          </p:cNvSpPr>
          <p:nvPr/>
        </p:nvSpPr>
        <p:spPr>
          <a:xfrm>
            <a:off x="4714186" y="3215455"/>
            <a:ext cx="4382950" cy="42929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记录入口成熟，实时语音陪跑更接近训练执行场景；内容、活动、装备与会员形成完整商业闭环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38" name="analysis-rule-01-1">
            <a:extLst>
              <a:ext uri="{FF2B5EF4-FFF2-40B4-BE49-F238E27FC236}">
                <a16:creationId xmlns:a16="http://schemas.microsoft.com/office/drawing/2014/main" id="{0DFB8BA8-D079-4F91-A144-CA640795C329}"/>
              </a:ext>
            </a:extLst>
          </p:cNvPr>
          <p:cNvSpPr>
            <a:spLocks noGrp="1"/>
          </p:cNvSpPr>
          <p:nvPr/>
        </p:nvSpPr>
        <p:spPr>
          <a:xfrm>
            <a:off x="4118288" y="3762353"/>
            <a:ext cx="5325520" cy="4572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39" name="analysis-label-01-1">
            <a:extLst>
              <a:ext uri="{FF2B5EF4-FFF2-40B4-BE49-F238E27FC236}">
                <a16:creationId xmlns:a16="http://schemas.microsoft.com/office/drawing/2014/main" id="{A7B68AA7-6B01-4168-9AD1-BF15CE71A375}"/>
              </a:ext>
            </a:extLst>
          </p:cNvPr>
          <p:cNvSpPr>
            <a:spLocks noGrp="1"/>
          </p:cNvSpPr>
          <p:nvPr/>
        </p:nvSpPr>
        <p:spPr>
          <a:xfrm>
            <a:off x="3643937" y="3944272"/>
            <a:ext cx="864022" cy="2289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40" name="analysis-copy-01-1">
            <a:extLst>
              <a:ext uri="{FF2B5EF4-FFF2-40B4-BE49-F238E27FC236}">
                <a16:creationId xmlns:a16="http://schemas.microsoft.com/office/drawing/2014/main" id="{D2E202DA-FD13-4436-A1EC-CE8864F157E5}"/>
              </a:ext>
            </a:extLst>
          </p:cNvPr>
          <p:cNvSpPr>
            <a:spLocks noGrp="1"/>
          </p:cNvSpPr>
          <p:nvPr/>
        </p:nvSpPr>
        <p:spPr>
          <a:xfrm>
            <a:off x="4782938" y="3939355"/>
            <a:ext cx="4382950" cy="42929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跑中用短指令反馈；设备自动回收结果；用连续任务和成就降低长期坚持难度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41" name="analysis-rule-01-2">
            <a:extLst>
              <a:ext uri="{FF2B5EF4-FFF2-40B4-BE49-F238E27FC236}">
                <a16:creationId xmlns:a16="http://schemas.microsoft.com/office/drawing/2014/main" id="{BE45AAF2-649A-44A2-BABA-348497B749B2}"/>
              </a:ext>
            </a:extLst>
          </p:cNvPr>
          <p:cNvSpPr>
            <a:spLocks noGrp="1"/>
          </p:cNvSpPr>
          <p:nvPr/>
        </p:nvSpPr>
        <p:spPr>
          <a:xfrm>
            <a:off x="4118288" y="4500003"/>
            <a:ext cx="5325520" cy="4572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45" name="analysis-label-01-3">
            <a:extLst>
              <a:ext uri="{FF2B5EF4-FFF2-40B4-BE49-F238E27FC236}">
                <a16:creationId xmlns:a16="http://schemas.microsoft.com/office/drawing/2014/main" id="{8815E824-4DFC-4924-AEC8-707695D22BA4}"/>
              </a:ext>
            </a:extLst>
          </p:cNvPr>
          <p:cNvSpPr>
            <a:spLocks noGrp="1"/>
          </p:cNvSpPr>
          <p:nvPr/>
        </p:nvSpPr>
        <p:spPr>
          <a:xfrm>
            <a:off x="3643937" y="4732058"/>
            <a:ext cx="864022" cy="2289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46" name="analysis-copy-01-3">
            <a:extLst>
              <a:ext uri="{FF2B5EF4-FFF2-40B4-BE49-F238E27FC236}">
                <a16:creationId xmlns:a16="http://schemas.microsoft.com/office/drawing/2014/main" id="{F0B07A96-46EC-4F44-A9E4-07E132667E9F}"/>
              </a:ext>
            </a:extLst>
          </p:cNvPr>
          <p:cNvSpPr>
            <a:spLocks noGrp="1"/>
          </p:cNvSpPr>
          <p:nvPr/>
        </p:nvSpPr>
        <p:spPr>
          <a:xfrm>
            <a:off x="4886067" y="4727141"/>
            <a:ext cx="4382950" cy="42929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商业入口多，核心训练路径易受内容、社交和销售干扰；训练、营养与恢复建议较分散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47" name="analysis-rule-01-4">
            <a:extLst>
              <a:ext uri="{FF2B5EF4-FFF2-40B4-BE49-F238E27FC236}">
                <a16:creationId xmlns:a16="http://schemas.microsoft.com/office/drawing/2014/main" id="{ECAEBFD0-822D-4526-8426-1134C72B2E98}"/>
              </a:ext>
            </a:extLst>
          </p:cNvPr>
          <p:cNvSpPr>
            <a:spLocks noGrp="1"/>
          </p:cNvSpPr>
          <p:nvPr/>
        </p:nvSpPr>
        <p:spPr>
          <a:xfrm>
            <a:off x="4118288" y="5253413"/>
            <a:ext cx="5325520" cy="4572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48" name="analysis-label-01-4">
            <a:extLst>
              <a:ext uri="{FF2B5EF4-FFF2-40B4-BE49-F238E27FC236}">
                <a16:creationId xmlns:a16="http://schemas.microsoft.com/office/drawing/2014/main" id="{1A85A0D9-A8C8-4F6E-AE64-F9106A37EBC0}"/>
              </a:ext>
            </a:extLst>
          </p:cNvPr>
          <p:cNvSpPr>
            <a:spLocks noGrp="1"/>
          </p:cNvSpPr>
          <p:nvPr/>
        </p:nvSpPr>
        <p:spPr>
          <a:xfrm>
            <a:off x="3643937" y="5455958"/>
            <a:ext cx="864022" cy="2289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49" name="analysis-copy-01-4">
            <a:extLst>
              <a:ext uri="{FF2B5EF4-FFF2-40B4-BE49-F238E27FC236}">
                <a16:creationId xmlns:a16="http://schemas.microsoft.com/office/drawing/2014/main" id="{518A4697-27A4-4543-AF87-EE7E2BA4897F}"/>
              </a:ext>
            </a:extLst>
          </p:cNvPr>
          <p:cNvSpPr>
            <a:spLocks noGrp="1"/>
          </p:cNvSpPr>
          <p:nvPr/>
        </p:nvSpPr>
        <p:spPr>
          <a:xfrm>
            <a:off x="4899815" y="5451041"/>
            <a:ext cx="4382950" cy="42929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会员订阅、课程／直播、商城与装备、广告与品牌合作、赛事活动服务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4D0E24F1-6356-F487-FBB9-233F7C3B6A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33" y="2021649"/>
            <a:ext cx="1850444" cy="4021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function-01-0">
            <a:extLst>
              <a:ext uri="{FF2B5EF4-FFF2-40B4-BE49-F238E27FC236}">
                <a16:creationId xmlns:a16="http://schemas.microsoft.com/office/drawing/2014/main" id="{507AB852-A557-5D03-B0FB-8B60D464B1F1}"/>
              </a:ext>
            </a:extLst>
          </p:cNvPr>
          <p:cNvSpPr>
            <a:spLocks noGrp="1"/>
          </p:cNvSpPr>
          <p:nvPr/>
        </p:nvSpPr>
        <p:spPr>
          <a:xfrm>
            <a:off x="585500" y="4237814"/>
            <a:ext cx="463224" cy="221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</a:t>
            </a:r>
            <a:r>
              <a:rPr lang="en-US" sz="1125" b="1" dirty="0">
                <a:solidFill>
                  <a:srgbClr val="FF4B22"/>
                </a:solidFill>
              </a:rPr>
              <a:t>2</a:t>
            </a:r>
            <a:endParaRPr sz="1125" b="1" dirty="0">
              <a:solidFill>
                <a:srgbClr val="FF4B22"/>
              </a:solidFill>
            </a:endParaRPr>
          </a:p>
        </p:txBody>
      </p:sp>
      <p:sp>
        <p:nvSpPr>
          <p:cNvPr id="52" name="function-01-0">
            <a:extLst>
              <a:ext uri="{FF2B5EF4-FFF2-40B4-BE49-F238E27FC236}">
                <a16:creationId xmlns:a16="http://schemas.microsoft.com/office/drawing/2014/main" id="{7ABECC9D-455F-D18F-AA07-52A91C821F34}"/>
              </a:ext>
            </a:extLst>
          </p:cNvPr>
          <p:cNvSpPr>
            <a:spLocks noGrp="1"/>
          </p:cNvSpPr>
          <p:nvPr/>
        </p:nvSpPr>
        <p:spPr>
          <a:xfrm>
            <a:off x="601021" y="4793933"/>
            <a:ext cx="463224" cy="221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</a:t>
            </a:r>
            <a:r>
              <a:rPr lang="en-US" sz="1125" b="1" dirty="0">
                <a:solidFill>
                  <a:srgbClr val="FF4B22"/>
                </a:solidFill>
              </a:rPr>
              <a:t>3</a:t>
            </a:r>
            <a:endParaRPr sz="1125" b="1" dirty="0">
              <a:solidFill>
                <a:srgbClr val="FF4B22"/>
              </a:solidFill>
            </a:endParaRPr>
          </a:p>
        </p:txBody>
      </p:sp>
      <p:sp>
        <p:nvSpPr>
          <p:cNvPr id="53" name="function-01-0">
            <a:extLst>
              <a:ext uri="{FF2B5EF4-FFF2-40B4-BE49-F238E27FC236}">
                <a16:creationId xmlns:a16="http://schemas.microsoft.com/office/drawing/2014/main" id="{699F11B0-9BBB-7D23-0D06-2F824C82D98F}"/>
              </a:ext>
            </a:extLst>
          </p:cNvPr>
          <p:cNvSpPr>
            <a:spLocks noGrp="1"/>
          </p:cNvSpPr>
          <p:nvPr/>
        </p:nvSpPr>
        <p:spPr>
          <a:xfrm>
            <a:off x="609370" y="5337414"/>
            <a:ext cx="463224" cy="221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</a:t>
            </a:r>
            <a:r>
              <a:rPr lang="en-US" sz="1125" b="1" dirty="0">
                <a:solidFill>
                  <a:srgbClr val="FF4B22"/>
                </a:solidFill>
              </a:rPr>
              <a:t>4</a:t>
            </a:r>
            <a:endParaRPr sz="1125" b="1" dirty="0">
              <a:solidFill>
                <a:srgbClr val="FF4B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10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zh-CN" altLang="en-US" sz="2400" b="1" dirty="0">
                <a:solidFill>
                  <a:srgbClr val="FB4516"/>
                </a:solidFill>
              </a:rPr>
              <a:t>大众运动平台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55241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8" name="index-02">
            <a:extLst>
              <a:ext uri="{FF2B5EF4-FFF2-40B4-BE49-F238E27FC236}">
                <a16:creationId xmlns:a16="http://schemas.microsoft.com/office/drawing/2014/main" id="{605D1C3C-23BD-4628-8EAA-A5C03B48577E}"/>
              </a:ext>
            </a:extLst>
          </p:cNvPr>
          <p:cNvSpPr>
            <a:spLocks noGrp="1"/>
          </p:cNvSpPr>
          <p:nvPr/>
        </p:nvSpPr>
        <p:spPr>
          <a:xfrm>
            <a:off x="669977" y="1705211"/>
            <a:ext cx="585386" cy="4785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9" name="title-02">
            <a:extLst>
              <a:ext uri="{FF2B5EF4-FFF2-40B4-BE49-F238E27FC236}">
                <a16:creationId xmlns:a16="http://schemas.microsoft.com/office/drawing/2014/main" id="{653C1731-55FD-4377-A877-45B495894F1D}"/>
              </a:ext>
            </a:extLst>
          </p:cNvPr>
          <p:cNvSpPr>
            <a:spLocks noGrp="1"/>
          </p:cNvSpPr>
          <p:nvPr/>
        </p:nvSpPr>
        <p:spPr>
          <a:xfrm>
            <a:off x="1411741" y="1700362"/>
            <a:ext cx="4309096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 dirty="0" err="1">
                <a:solidFill>
                  <a:srgbClr val="202A35"/>
                </a:solidFill>
              </a:rPr>
              <a:t>悦跑圈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10" name="accent-02">
            <a:extLst>
              <a:ext uri="{FF2B5EF4-FFF2-40B4-BE49-F238E27FC236}">
                <a16:creationId xmlns:a16="http://schemas.microsoft.com/office/drawing/2014/main" id="{8F63EC31-6560-45C6-BF15-1EF9B5B8C1B9}"/>
              </a:ext>
            </a:extLst>
          </p:cNvPr>
          <p:cNvSpPr>
            <a:spLocks noGrp="1"/>
          </p:cNvSpPr>
          <p:nvPr/>
        </p:nvSpPr>
        <p:spPr>
          <a:xfrm>
            <a:off x="642643" y="2177279"/>
            <a:ext cx="699210" cy="6447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1" name="position-label-02">
            <a:extLst>
              <a:ext uri="{FF2B5EF4-FFF2-40B4-BE49-F238E27FC236}">
                <a16:creationId xmlns:a16="http://schemas.microsoft.com/office/drawing/2014/main" id="{FB4316C5-693A-4C33-A807-7301AE57C648}"/>
              </a:ext>
            </a:extLst>
          </p:cNvPr>
          <p:cNvSpPr>
            <a:spLocks noGrp="1"/>
          </p:cNvSpPr>
          <p:nvPr/>
        </p:nvSpPr>
        <p:spPr>
          <a:xfrm>
            <a:off x="576973" y="2355132"/>
            <a:ext cx="975644" cy="276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12" name="position-02">
            <a:extLst>
              <a:ext uri="{FF2B5EF4-FFF2-40B4-BE49-F238E27FC236}">
                <a16:creationId xmlns:a16="http://schemas.microsoft.com/office/drawing/2014/main" id="{9217CA91-5B80-4FC0-926D-A92EB489D861}"/>
              </a:ext>
            </a:extLst>
          </p:cNvPr>
          <p:cNvSpPr>
            <a:spLocks noGrp="1"/>
          </p:cNvSpPr>
          <p:nvPr/>
        </p:nvSpPr>
        <p:spPr>
          <a:xfrm>
            <a:off x="1559943" y="2280861"/>
            <a:ext cx="9024708" cy="3865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以跑者社区和赛事体验强化身份、荣誉与关系连接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13" name="position-rule-02">
            <a:extLst>
              <a:ext uri="{FF2B5EF4-FFF2-40B4-BE49-F238E27FC236}">
                <a16:creationId xmlns:a16="http://schemas.microsoft.com/office/drawing/2014/main" id="{759C2862-2D04-4AA7-BD4C-33E66CD6CCB9}"/>
              </a:ext>
            </a:extLst>
          </p:cNvPr>
          <p:cNvSpPr>
            <a:spLocks noGrp="1"/>
          </p:cNvSpPr>
          <p:nvPr/>
        </p:nvSpPr>
        <p:spPr>
          <a:xfrm>
            <a:off x="664869" y="2719738"/>
            <a:ext cx="8732255" cy="60023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4" name="function-label-02">
            <a:extLst>
              <a:ext uri="{FF2B5EF4-FFF2-40B4-BE49-F238E27FC236}">
                <a16:creationId xmlns:a16="http://schemas.microsoft.com/office/drawing/2014/main" id="{25B175DA-FFF3-4A71-BE9A-47F14FC911EB}"/>
              </a:ext>
            </a:extLst>
          </p:cNvPr>
          <p:cNvSpPr>
            <a:spLocks noGrp="1"/>
          </p:cNvSpPr>
          <p:nvPr/>
        </p:nvSpPr>
        <p:spPr>
          <a:xfrm>
            <a:off x="1248868" y="3183160"/>
            <a:ext cx="1463466" cy="3129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15" name="function-02-0">
            <a:extLst>
              <a:ext uri="{FF2B5EF4-FFF2-40B4-BE49-F238E27FC236}">
                <a16:creationId xmlns:a16="http://schemas.microsoft.com/office/drawing/2014/main" id="{D95D518F-A1E9-4531-8AEC-96FC773D5DB7}"/>
              </a:ext>
            </a:extLst>
          </p:cNvPr>
          <p:cNvSpPr>
            <a:spLocks noGrp="1"/>
          </p:cNvSpPr>
          <p:nvPr/>
        </p:nvSpPr>
        <p:spPr>
          <a:xfrm>
            <a:off x="651636" y="3735200"/>
            <a:ext cx="428498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6" name="function-copy-02-0">
            <a:extLst>
              <a:ext uri="{FF2B5EF4-FFF2-40B4-BE49-F238E27FC236}">
                <a16:creationId xmlns:a16="http://schemas.microsoft.com/office/drawing/2014/main" id="{01EE8D31-30AC-404D-983A-3335E2633B27}"/>
              </a:ext>
            </a:extLst>
          </p:cNvPr>
          <p:cNvSpPr>
            <a:spLocks noGrp="1"/>
          </p:cNvSpPr>
          <p:nvPr/>
        </p:nvSpPr>
        <p:spPr>
          <a:xfrm>
            <a:off x="1089257" y="3672831"/>
            <a:ext cx="3658666" cy="44177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 dirty="0" err="1">
                <a:solidFill>
                  <a:srgbClr val="3F4B56"/>
                </a:solidFill>
              </a:rPr>
              <a:t>跑步记录与防作弊</a:t>
            </a:r>
            <a:endParaRPr sz="1313" dirty="0">
              <a:solidFill>
                <a:srgbClr val="3F4B56"/>
              </a:solidFill>
            </a:endParaRPr>
          </a:p>
        </p:txBody>
      </p:sp>
      <p:sp>
        <p:nvSpPr>
          <p:cNvPr id="17" name="function-02-1">
            <a:extLst>
              <a:ext uri="{FF2B5EF4-FFF2-40B4-BE49-F238E27FC236}">
                <a16:creationId xmlns:a16="http://schemas.microsoft.com/office/drawing/2014/main" id="{3E0403A3-EFD7-4E4C-BA16-5566EA09E3AB}"/>
              </a:ext>
            </a:extLst>
          </p:cNvPr>
          <p:cNvSpPr>
            <a:spLocks noGrp="1"/>
          </p:cNvSpPr>
          <p:nvPr/>
        </p:nvSpPr>
        <p:spPr>
          <a:xfrm>
            <a:off x="637884" y="4291876"/>
            <a:ext cx="512176" cy="28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9" name="function-copy-02-1">
            <a:extLst>
              <a:ext uri="{FF2B5EF4-FFF2-40B4-BE49-F238E27FC236}">
                <a16:creationId xmlns:a16="http://schemas.microsoft.com/office/drawing/2014/main" id="{50195C1E-AAD1-4748-A6B3-F6528EDE7980}"/>
              </a:ext>
            </a:extLst>
          </p:cNvPr>
          <p:cNvSpPr>
            <a:spLocks noGrp="1"/>
          </p:cNvSpPr>
          <p:nvPr/>
        </p:nvSpPr>
        <p:spPr>
          <a:xfrm>
            <a:off x="1089257" y="4215756"/>
            <a:ext cx="3658666" cy="44177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跑步社交、跑团与内容</a:t>
            </a:r>
          </a:p>
        </p:txBody>
      </p:sp>
      <p:sp>
        <p:nvSpPr>
          <p:cNvPr id="20" name="function-02-2">
            <a:extLst>
              <a:ext uri="{FF2B5EF4-FFF2-40B4-BE49-F238E27FC236}">
                <a16:creationId xmlns:a16="http://schemas.microsoft.com/office/drawing/2014/main" id="{EFCF5011-240E-4B11-8A16-A09622C192F0}"/>
              </a:ext>
            </a:extLst>
          </p:cNvPr>
          <p:cNvSpPr>
            <a:spLocks noGrp="1"/>
          </p:cNvSpPr>
          <p:nvPr/>
        </p:nvSpPr>
        <p:spPr>
          <a:xfrm>
            <a:off x="637887" y="4821050"/>
            <a:ext cx="512176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1" name="function-copy-02-2">
            <a:extLst>
              <a:ext uri="{FF2B5EF4-FFF2-40B4-BE49-F238E27FC236}">
                <a16:creationId xmlns:a16="http://schemas.microsoft.com/office/drawing/2014/main" id="{F98C9F3D-8BE2-4462-851E-E49F512AC0FA}"/>
              </a:ext>
            </a:extLst>
          </p:cNvPr>
          <p:cNvSpPr>
            <a:spLocks noGrp="1"/>
          </p:cNvSpPr>
          <p:nvPr/>
        </p:nvSpPr>
        <p:spPr>
          <a:xfrm>
            <a:off x="1089257" y="4758681"/>
            <a:ext cx="3658666" cy="44177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线上马、线下赛事及活动</a:t>
            </a:r>
          </a:p>
        </p:txBody>
      </p:sp>
      <p:sp>
        <p:nvSpPr>
          <p:cNvPr id="22" name="function-02-3">
            <a:extLst>
              <a:ext uri="{FF2B5EF4-FFF2-40B4-BE49-F238E27FC236}">
                <a16:creationId xmlns:a16="http://schemas.microsoft.com/office/drawing/2014/main" id="{E0882506-8458-4CA6-8920-8FE494C75352}"/>
              </a:ext>
            </a:extLst>
          </p:cNvPr>
          <p:cNvSpPr>
            <a:spLocks noGrp="1"/>
          </p:cNvSpPr>
          <p:nvPr/>
        </p:nvSpPr>
        <p:spPr>
          <a:xfrm>
            <a:off x="644759" y="5363976"/>
            <a:ext cx="512176" cy="3082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26" name="function-copy-02-3">
            <a:extLst>
              <a:ext uri="{FF2B5EF4-FFF2-40B4-BE49-F238E27FC236}">
                <a16:creationId xmlns:a16="http://schemas.microsoft.com/office/drawing/2014/main" id="{85D46CDD-CB41-4245-953B-80D91C7E7904}"/>
              </a:ext>
            </a:extLst>
          </p:cNvPr>
          <p:cNvSpPr>
            <a:spLocks noGrp="1"/>
          </p:cNvSpPr>
          <p:nvPr/>
        </p:nvSpPr>
        <p:spPr>
          <a:xfrm>
            <a:off x="1089257" y="5301606"/>
            <a:ext cx="3658666" cy="44177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勋章／奖牌、装备体验与会员</a:t>
            </a:r>
          </a:p>
        </p:txBody>
      </p:sp>
      <p:sp>
        <p:nvSpPr>
          <p:cNvPr id="30" name="analysis-label-02-0">
            <a:extLst>
              <a:ext uri="{FF2B5EF4-FFF2-40B4-BE49-F238E27FC236}">
                <a16:creationId xmlns:a16="http://schemas.microsoft.com/office/drawing/2014/main" id="{7A360D3F-0F71-427F-841D-EA55CE009F7D}"/>
              </a:ext>
            </a:extLst>
          </p:cNvPr>
          <p:cNvSpPr>
            <a:spLocks noGrp="1"/>
          </p:cNvSpPr>
          <p:nvPr/>
        </p:nvSpPr>
        <p:spPr>
          <a:xfrm>
            <a:off x="3488659" y="317925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2" name="analysis-copy-02-0">
            <a:extLst>
              <a:ext uri="{FF2B5EF4-FFF2-40B4-BE49-F238E27FC236}">
                <a16:creationId xmlns:a16="http://schemas.microsoft.com/office/drawing/2014/main" id="{864A8810-58B3-4AB5-989A-67DD55D879A7}"/>
              </a:ext>
            </a:extLst>
          </p:cNvPr>
          <p:cNvSpPr>
            <a:spLocks noGrp="1"/>
          </p:cNvSpPr>
          <p:nvPr/>
        </p:nvSpPr>
        <p:spPr>
          <a:xfrm>
            <a:off x="4475749" y="3145655"/>
            <a:ext cx="5211392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>
                <a:solidFill>
                  <a:srgbClr val="384550"/>
                </a:solidFill>
              </a:rPr>
              <a:t>“</a:t>
            </a:r>
            <a:r>
              <a:rPr sz="1215" dirty="0" err="1">
                <a:solidFill>
                  <a:srgbClr val="384550"/>
                </a:solidFill>
              </a:rPr>
              <a:t>属于跑者的圈子”定位清晰；线上马、奖牌和跑团把运动行为转化为身份与仪式感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34" name="analysis-rule-02-1">
            <a:extLst>
              <a:ext uri="{FF2B5EF4-FFF2-40B4-BE49-F238E27FC236}">
                <a16:creationId xmlns:a16="http://schemas.microsoft.com/office/drawing/2014/main" id="{59EDA888-C642-4E56-871F-BA586C15427C}"/>
              </a:ext>
            </a:extLst>
          </p:cNvPr>
          <p:cNvSpPr>
            <a:spLocks noGrp="1"/>
          </p:cNvSpPr>
          <p:nvPr/>
        </p:nvSpPr>
        <p:spPr>
          <a:xfrm>
            <a:off x="3884734" y="381339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54" name="analysis-label-02-1">
            <a:extLst>
              <a:ext uri="{FF2B5EF4-FFF2-40B4-BE49-F238E27FC236}">
                <a16:creationId xmlns:a16="http://schemas.microsoft.com/office/drawing/2014/main" id="{AA86C4FF-1972-4C24-B248-D17418F32978}"/>
              </a:ext>
            </a:extLst>
          </p:cNvPr>
          <p:cNvSpPr>
            <a:spLocks noGrp="1"/>
          </p:cNvSpPr>
          <p:nvPr/>
        </p:nvSpPr>
        <p:spPr>
          <a:xfrm>
            <a:off x="3488659" y="390315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55" name="analysis-copy-02-1">
            <a:extLst>
              <a:ext uri="{FF2B5EF4-FFF2-40B4-BE49-F238E27FC236}">
                <a16:creationId xmlns:a16="http://schemas.microsoft.com/office/drawing/2014/main" id="{B722FB22-00DE-40ED-9096-A92A83E5AEE3}"/>
              </a:ext>
            </a:extLst>
          </p:cNvPr>
          <p:cNvSpPr>
            <a:spLocks noGrp="1"/>
          </p:cNvSpPr>
          <p:nvPr/>
        </p:nvSpPr>
        <p:spPr>
          <a:xfrm>
            <a:off x="4475749" y="3869555"/>
            <a:ext cx="5005053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使用比赛倒计时、阶段里程碑、训练连续性和完赛仪式提高坚持；成果分享兼顾隐私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56" name="analysis-rule-02-2">
            <a:extLst>
              <a:ext uri="{FF2B5EF4-FFF2-40B4-BE49-F238E27FC236}">
                <a16:creationId xmlns:a16="http://schemas.microsoft.com/office/drawing/2014/main" id="{1B742803-3A0F-46F8-B61E-DEE58BC278A1}"/>
              </a:ext>
            </a:extLst>
          </p:cNvPr>
          <p:cNvSpPr>
            <a:spLocks noGrp="1"/>
          </p:cNvSpPr>
          <p:nvPr/>
        </p:nvSpPr>
        <p:spPr>
          <a:xfrm>
            <a:off x="3884734" y="453729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0" name="analysis-label-02-3">
            <a:extLst>
              <a:ext uri="{FF2B5EF4-FFF2-40B4-BE49-F238E27FC236}">
                <a16:creationId xmlns:a16="http://schemas.microsoft.com/office/drawing/2014/main" id="{8A4FE0C6-7FF2-424A-8FA6-AA32DB546A51}"/>
              </a:ext>
            </a:extLst>
          </p:cNvPr>
          <p:cNvSpPr>
            <a:spLocks noGrp="1"/>
          </p:cNvSpPr>
          <p:nvPr/>
        </p:nvSpPr>
        <p:spPr>
          <a:xfrm>
            <a:off x="3488659" y="4800944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61" name="analysis-copy-02-3">
            <a:extLst>
              <a:ext uri="{FF2B5EF4-FFF2-40B4-BE49-F238E27FC236}">
                <a16:creationId xmlns:a16="http://schemas.microsoft.com/office/drawing/2014/main" id="{CC1879A3-B811-4154-B201-8ED3A1E5770E}"/>
              </a:ext>
            </a:extLst>
          </p:cNvPr>
          <p:cNvSpPr>
            <a:spLocks noGrp="1"/>
          </p:cNvSpPr>
          <p:nvPr/>
        </p:nvSpPr>
        <p:spPr>
          <a:xfrm>
            <a:off x="4475749" y="4767341"/>
            <a:ext cx="5005053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活跃机制不天然等于训练质量提升；专业建议</a:t>
            </a:r>
            <a:r>
              <a:rPr sz="1215" dirty="0">
                <a:solidFill>
                  <a:srgbClr val="384550"/>
                </a:solidFill>
              </a:rPr>
              <a:t>、</a:t>
            </a:r>
            <a:r>
              <a:rPr lang="zh-CN" altLang="en-US" sz="1215" dirty="0">
                <a:solidFill>
                  <a:srgbClr val="384550"/>
                </a:solidFill>
              </a:rPr>
              <a:t>负荷调整与营养决策等专业建议匮乏。</a:t>
            </a:r>
            <a:endParaRPr sz="1215" dirty="0">
              <a:solidFill>
                <a:srgbClr val="384550"/>
              </a:solidFill>
            </a:endParaRPr>
          </a:p>
        </p:txBody>
      </p:sp>
      <p:sp>
        <p:nvSpPr>
          <p:cNvPr id="62" name="analysis-rule-02-4">
            <a:extLst>
              <a:ext uri="{FF2B5EF4-FFF2-40B4-BE49-F238E27FC236}">
                <a16:creationId xmlns:a16="http://schemas.microsoft.com/office/drawing/2014/main" id="{B81F9FB6-D8A7-4F44-B1E0-F3FBD109F2EB}"/>
              </a:ext>
            </a:extLst>
          </p:cNvPr>
          <p:cNvSpPr>
            <a:spLocks noGrp="1"/>
          </p:cNvSpPr>
          <p:nvPr/>
        </p:nvSpPr>
        <p:spPr>
          <a:xfrm>
            <a:off x="3884734" y="5435081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3" name="analysis-label-02-4">
            <a:extLst>
              <a:ext uri="{FF2B5EF4-FFF2-40B4-BE49-F238E27FC236}">
                <a16:creationId xmlns:a16="http://schemas.microsoft.com/office/drawing/2014/main" id="{EF504FF1-5B58-44BC-AB9F-33A985B9BC5E}"/>
              </a:ext>
            </a:extLst>
          </p:cNvPr>
          <p:cNvSpPr>
            <a:spLocks noGrp="1"/>
          </p:cNvSpPr>
          <p:nvPr/>
        </p:nvSpPr>
        <p:spPr>
          <a:xfrm>
            <a:off x="3488659" y="5524844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64" name="analysis-copy-02-4">
            <a:extLst>
              <a:ext uri="{FF2B5EF4-FFF2-40B4-BE49-F238E27FC236}">
                <a16:creationId xmlns:a16="http://schemas.microsoft.com/office/drawing/2014/main" id="{AF602B68-717E-478F-8869-8539BA00A609}"/>
              </a:ext>
            </a:extLst>
          </p:cNvPr>
          <p:cNvSpPr>
            <a:spLocks noGrp="1"/>
          </p:cNvSpPr>
          <p:nvPr/>
        </p:nvSpPr>
        <p:spPr>
          <a:xfrm>
            <a:off x="4475749" y="5491241"/>
            <a:ext cx="5005053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会员订阅、线上赛事及奖牌、品牌与装备合作、广告和活动服务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61CEDB53-24E5-21EC-EA4D-A70826590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957" y="2063258"/>
            <a:ext cx="1850245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15054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zh-CN" altLang="en-US" sz="2400" b="1" dirty="0">
                <a:solidFill>
                  <a:srgbClr val="FB4516"/>
                </a:solidFill>
              </a:rPr>
              <a:t>大众运动平台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55241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8" name="index-02">
            <a:extLst>
              <a:ext uri="{FF2B5EF4-FFF2-40B4-BE49-F238E27FC236}">
                <a16:creationId xmlns:a16="http://schemas.microsoft.com/office/drawing/2014/main" id="{605D1C3C-23BD-4628-8EAA-A5C03B48577E}"/>
              </a:ext>
            </a:extLst>
          </p:cNvPr>
          <p:cNvSpPr>
            <a:spLocks noGrp="1"/>
          </p:cNvSpPr>
          <p:nvPr/>
        </p:nvSpPr>
        <p:spPr>
          <a:xfrm>
            <a:off x="669977" y="1705211"/>
            <a:ext cx="585386" cy="4785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 dirty="0">
                <a:solidFill>
                  <a:srgbClr val="FF4B22"/>
                </a:solidFill>
              </a:rPr>
              <a:t>0</a:t>
            </a:r>
            <a:r>
              <a:rPr lang="en-US" sz="2250" b="1" dirty="0">
                <a:solidFill>
                  <a:srgbClr val="FF4B22"/>
                </a:solidFill>
              </a:rPr>
              <a:t>3</a:t>
            </a:r>
            <a:endParaRPr sz="2250" b="1" dirty="0">
              <a:solidFill>
                <a:srgbClr val="FF4B22"/>
              </a:solidFill>
            </a:endParaRPr>
          </a:p>
        </p:txBody>
      </p:sp>
      <p:sp>
        <p:nvSpPr>
          <p:cNvPr id="9" name="title-02">
            <a:extLst>
              <a:ext uri="{FF2B5EF4-FFF2-40B4-BE49-F238E27FC236}">
                <a16:creationId xmlns:a16="http://schemas.microsoft.com/office/drawing/2014/main" id="{653C1731-55FD-4377-A877-45B495894F1D}"/>
              </a:ext>
            </a:extLst>
          </p:cNvPr>
          <p:cNvSpPr>
            <a:spLocks noGrp="1"/>
          </p:cNvSpPr>
          <p:nvPr/>
        </p:nvSpPr>
        <p:spPr>
          <a:xfrm>
            <a:off x="1411741" y="1700362"/>
            <a:ext cx="4309096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lang="en-US" sz="2850" b="1" dirty="0">
                <a:solidFill>
                  <a:srgbClr val="202A35"/>
                </a:solidFill>
              </a:rPr>
              <a:t>Keep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10" name="accent-02">
            <a:extLst>
              <a:ext uri="{FF2B5EF4-FFF2-40B4-BE49-F238E27FC236}">
                <a16:creationId xmlns:a16="http://schemas.microsoft.com/office/drawing/2014/main" id="{8F63EC31-6560-45C6-BF15-1EF9B5B8C1B9}"/>
              </a:ext>
            </a:extLst>
          </p:cNvPr>
          <p:cNvSpPr>
            <a:spLocks noGrp="1"/>
          </p:cNvSpPr>
          <p:nvPr/>
        </p:nvSpPr>
        <p:spPr>
          <a:xfrm>
            <a:off x="642643" y="2177279"/>
            <a:ext cx="699210" cy="6447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1" name="position-label-02">
            <a:extLst>
              <a:ext uri="{FF2B5EF4-FFF2-40B4-BE49-F238E27FC236}">
                <a16:creationId xmlns:a16="http://schemas.microsoft.com/office/drawing/2014/main" id="{FB4316C5-693A-4C33-A807-7301AE57C648}"/>
              </a:ext>
            </a:extLst>
          </p:cNvPr>
          <p:cNvSpPr>
            <a:spLocks noGrp="1"/>
          </p:cNvSpPr>
          <p:nvPr/>
        </p:nvSpPr>
        <p:spPr>
          <a:xfrm>
            <a:off x="576973" y="2355132"/>
            <a:ext cx="975644" cy="276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13" name="position-rule-02">
            <a:extLst>
              <a:ext uri="{FF2B5EF4-FFF2-40B4-BE49-F238E27FC236}">
                <a16:creationId xmlns:a16="http://schemas.microsoft.com/office/drawing/2014/main" id="{759C2862-2D04-4AA7-BD4C-33E66CD6CCB9}"/>
              </a:ext>
            </a:extLst>
          </p:cNvPr>
          <p:cNvSpPr>
            <a:spLocks noGrp="1"/>
          </p:cNvSpPr>
          <p:nvPr/>
        </p:nvSpPr>
        <p:spPr>
          <a:xfrm>
            <a:off x="664869" y="2719738"/>
            <a:ext cx="8732255" cy="60023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4" name="function-label-02">
            <a:extLst>
              <a:ext uri="{FF2B5EF4-FFF2-40B4-BE49-F238E27FC236}">
                <a16:creationId xmlns:a16="http://schemas.microsoft.com/office/drawing/2014/main" id="{25B175DA-FFF3-4A71-BE9A-47F14FC911EB}"/>
              </a:ext>
            </a:extLst>
          </p:cNvPr>
          <p:cNvSpPr>
            <a:spLocks noGrp="1"/>
          </p:cNvSpPr>
          <p:nvPr/>
        </p:nvSpPr>
        <p:spPr>
          <a:xfrm>
            <a:off x="1248868" y="3245040"/>
            <a:ext cx="1463466" cy="3129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15" name="function-02-0">
            <a:extLst>
              <a:ext uri="{FF2B5EF4-FFF2-40B4-BE49-F238E27FC236}">
                <a16:creationId xmlns:a16="http://schemas.microsoft.com/office/drawing/2014/main" id="{D95D518F-A1E9-4531-8AEC-96FC773D5DB7}"/>
              </a:ext>
            </a:extLst>
          </p:cNvPr>
          <p:cNvSpPr>
            <a:spLocks noGrp="1"/>
          </p:cNvSpPr>
          <p:nvPr/>
        </p:nvSpPr>
        <p:spPr>
          <a:xfrm>
            <a:off x="651636" y="3797080"/>
            <a:ext cx="428498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7" name="function-02-1">
            <a:extLst>
              <a:ext uri="{FF2B5EF4-FFF2-40B4-BE49-F238E27FC236}">
                <a16:creationId xmlns:a16="http://schemas.microsoft.com/office/drawing/2014/main" id="{3E0403A3-EFD7-4E4C-BA16-5566EA09E3AB}"/>
              </a:ext>
            </a:extLst>
          </p:cNvPr>
          <p:cNvSpPr>
            <a:spLocks noGrp="1"/>
          </p:cNvSpPr>
          <p:nvPr/>
        </p:nvSpPr>
        <p:spPr>
          <a:xfrm>
            <a:off x="637884" y="4353756"/>
            <a:ext cx="512176" cy="28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function-02-2">
            <a:extLst>
              <a:ext uri="{FF2B5EF4-FFF2-40B4-BE49-F238E27FC236}">
                <a16:creationId xmlns:a16="http://schemas.microsoft.com/office/drawing/2014/main" id="{EFCF5011-240E-4B11-8A16-A09622C192F0}"/>
              </a:ext>
            </a:extLst>
          </p:cNvPr>
          <p:cNvSpPr>
            <a:spLocks noGrp="1"/>
          </p:cNvSpPr>
          <p:nvPr/>
        </p:nvSpPr>
        <p:spPr>
          <a:xfrm>
            <a:off x="637887" y="4882930"/>
            <a:ext cx="512176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2" name="function-02-3">
            <a:extLst>
              <a:ext uri="{FF2B5EF4-FFF2-40B4-BE49-F238E27FC236}">
                <a16:creationId xmlns:a16="http://schemas.microsoft.com/office/drawing/2014/main" id="{E0882506-8458-4CA6-8920-8FE494C75352}"/>
              </a:ext>
            </a:extLst>
          </p:cNvPr>
          <p:cNvSpPr>
            <a:spLocks noGrp="1"/>
          </p:cNvSpPr>
          <p:nvPr/>
        </p:nvSpPr>
        <p:spPr>
          <a:xfrm>
            <a:off x="644759" y="5425856"/>
            <a:ext cx="512176" cy="3082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0" name="analysis-label-02-0">
            <a:extLst>
              <a:ext uri="{FF2B5EF4-FFF2-40B4-BE49-F238E27FC236}">
                <a16:creationId xmlns:a16="http://schemas.microsoft.com/office/drawing/2014/main" id="{7A360D3F-0F71-427F-841D-EA55CE009F7D}"/>
              </a:ext>
            </a:extLst>
          </p:cNvPr>
          <p:cNvSpPr>
            <a:spLocks noGrp="1"/>
          </p:cNvSpPr>
          <p:nvPr/>
        </p:nvSpPr>
        <p:spPr>
          <a:xfrm>
            <a:off x="3488659" y="324113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4" name="analysis-rule-02-1">
            <a:extLst>
              <a:ext uri="{FF2B5EF4-FFF2-40B4-BE49-F238E27FC236}">
                <a16:creationId xmlns:a16="http://schemas.microsoft.com/office/drawing/2014/main" id="{59EDA888-C642-4E56-871F-BA586C15427C}"/>
              </a:ext>
            </a:extLst>
          </p:cNvPr>
          <p:cNvSpPr>
            <a:spLocks noGrp="1"/>
          </p:cNvSpPr>
          <p:nvPr/>
        </p:nvSpPr>
        <p:spPr>
          <a:xfrm>
            <a:off x="3884734" y="387527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54" name="analysis-label-02-1">
            <a:extLst>
              <a:ext uri="{FF2B5EF4-FFF2-40B4-BE49-F238E27FC236}">
                <a16:creationId xmlns:a16="http://schemas.microsoft.com/office/drawing/2014/main" id="{AA86C4FF-1972-4C24-B248-D17418F32978}"/>
              </a:ext>
            </a:extLst>
          </p:cNvPr>
          <p:cNvSpPr>
            <a:spLocks noGrp="1"/>
          </p:cNvSpPr>
          <p:nvPr/>
        </p:nvSpPr>
        <p:spPr>
          <a:xfrm>
            <a:off x="3488659" y="396503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56" name="analysis-rule-02-2">
            <a:extLst>
              <a:ext uri="{FF2B5EF4-FFF2-40B4-BE49-F238E27FC236}">
                <a16:creationId xmlns:a16="http://schemas.microsoft.com/office/drawing/2014/main" id="{1B742803-3A0F-46F8-B61E-DEE58BC278A1}"/>
              </a:ext>
            </a:extLst>
          </p:cNvPr>
          <p:cNvSpPr>
            <a:spLocks noGrp="1"/>
          </p:cNvSpPr>
          <p:nvPr/>
        </p:nvSpPr>
        <p:spPr>
          <a:xfrm>
            <a:off x="3884734" y="459917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0" name="analysis-label-02-3">
            <a:extLst>
              <a:ext uri="{FF2B5EF4-FFF2-40B4-BE49-F238E27FC236}">
                <a16:creationId xmlns:a16="http://schemas.microsoft.com/office/drawing/2014/main" id="{8A4FE0C6-7FF2-424A-8FA6-AA32DB546A51}"/>
              </a:ext>
            </a:extLst>
          </p:cNvPr>
          <p:cNvSpPr>
            <a:spLocks noGrp="1"/>
          </p:cNvSpPr>
          <p:nvPr/>
        </p:nvSpPr>
        <p:spPr>
          <a:xfrm>
            <a:off x="3488659" y="483532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62" name="analysis-rule-02-4">
            <a:extLst>
              <a:ext uri="{FF2B5EF4-FFF2-40B4-BE49-F238E27FC236}">
                <a16:creationId xmlns:a16="http://schemas.microsoft.com/office/drawing/2014/main" id="{B81F9FB6-D8A7-4F44-B1E0-F3FBD109F2EB}"/>
              </a:ext>
            </a:extLst>
          </p:cNvPr>
          <p:cNvSpPr>
            <a:spLocks noGrp="1"/>
          </p:cNvSpPr>
          <p:nvPr/>
        </p:nvSpPr>
        <p:spPr>
          <a:xfrm>
            <a:off x="3884734" y="5469462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3" name="analysis-label-02-4">
            <a:extLst>
              <a:ext uri="{FF2B5EF4-FFF2-40B4-BE49-F238E27FC236}">
                <a16:creationId xmlns:a16="http://schemas.microsoft.com/office/drawing/2014/main" id="{EF504FF1-5B58-44BC-AB9F-33A985B9BC5E}"/>
              </a:ext>
            </a:extLst>
          </p:cNvPr>
          <p:cNvSpPr>
            <a:spLocks noGrp="1"/>
          </p:cNvSpPr>
          <p:nvPr/>
        </p:nvSpPr>
        <p:spPr>
          <a:xfrm>
            <a:off x="3488659" y="555922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2" name="position-03">
            <a:extLst>
              <a:ext uri="{FF2B5EF4-FFF2-40B4-BE49-F238E27FC236}">
                <a16:creationId xmlns:a16="http://schemas.microsoft.com/office/drawing/2014/main" id="{EED5A50C-1CF2-0F33-719E-1F2A3B011099}"/>
              </a:ext>
            </a:extLst>
          </p:cNvPr>
          <p:cNvSpPr>
            <a:spLocks noGrp="1"/>
          </p:cNvSpPr>
          <p:nvPr/>
        </p:nvSpPr>
        <p:spPr>
          <a:xfrm>
            <a:off x="1447598" y="228752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用结构化内容降低运动门槛，并通过会员与自有商品规模化变现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3" name="function-copy-03-0">
            <a:extLst>
              <a:ext uri="{FF2B5EF4-FFF2-40B4-BE49-F238E27FC236}">
                <a16:creationId xmlns:a16="http://schemas.microsoft.com/office/drawing/2014/main" id="{231E1C5F-EAC6-864B-9310-BD42D787245E}"/>
              </a:ext>
            </a:extLst>
          </p:cNvPr>
          <p:cNvSpPr>
            <a:spLocks noGrp="1"/>
          </p:cNvSpPr>
          <p:nvPr/>
        </p:nvSpPr>
        <p:spPr>
          <a:xfrm>
            <a:off x="1009221" y="3720123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 dirty="0" err="1">
                <a:solidFill>
                  <a:srgbClr val="3F4B56"/>
                </a:solidFill>
              </a:rPr>
              <a:t>多品类课程与智能训练计划</a:t>
            </a:r>
            <a:endParaRPr sz="1313" dirty="0">
              <a:solidFill>
                <a:srgbClr val="3F4B56"/>
              </a:solidFill>
            </a:endParaRPr>
          </a:p>
        </p:txBody>
      </p:sp>
      <p:sp>
        <p:nvSpPr>
          <p:cNvPr id="4" name="function-copy-03-1">
            <a:extLst>
              <a:ext uri="{FF2B5EF4-FFF2-40B4-BE49-F238E27FC236}">
                <a16:creationId xmlns:a16="http://schemas.microsoft.com/office/drawing/2014/main" id="{45F47DE0-4BA6-938A-5F01-8DC25D7EF881}"/>
              </a:ext>
            </a:extLst>
          </p:cNvPr>
          <p:cNvSpPr>
            <a:spLocks noGrp="1"/>
          </p:cNvSpPr>
          <p:nvPr/>
        </p:nvSpPr>
        <p:spPr>
          <a:xfrm>
            <a:off x="1009221" y="4263048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运动记录、社区内容与会员</a:t>
            </a:r>
          </a:p>
        </p:txBody>
      </p:sp>
      <p:sp>
        <p:nvSpPr>
          <p:cNvPr id="5" name="function-copy-03-2">
            <a:extLst>
              <a:ext uri="{FF2B5EF4-FFF2-40B4-BE49-F238E27FC236}">
                <a16:creationId xmlns:a16="http://schemas.microsoft.com/office/drawing/2014/main" id="{6340B804-8C47-A2BE-BB7C-4ABB80CEB419}"/>
              </a:ext>
            </a:extLst>
          </p:cNvPr>
          <p:cNvSpPr>
            <a:spLocks noGrp="1"/>
          </p:cNvSpPr>
          <p:nvPr/>
        </p:nvSpPr>
        <p:spPr>
          <a:xfrm>
            <a:off x="1009221" y="4805973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线下服务与智能设备</a:t>
            </a:r>
          </a:p>
        </p:txBody>
      </p:sp>
      <p:sp>
        <p:nvSpPr>
          <p:cNvPr id="6" name="function-copy-03-3">
            <a:extLst>
              <a:ext uri="{FF2B5EF4-FFF2-40B4-BE49-F238E27FC236}">
                <a16:creationId xmlns:a16="http://schemas.microsoft.com/office/drawing/2014/main" id="{7AA4CDCA-C82E-D0B6-088E-F9A0722209D4}"/>
              </a:ext>
            </a:extLst>
          </p:cNvPr>
          <p:cNvSpPr>
            <a:spLocks noGrp="1"/>
          </p:cNvSpPr>
          <p:nvPr/>
        </p:nvSpPr>
        <p:spPr>
          <a:xfrm>
            <a:off x="1009221" y="5348898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运动装备及消费品商城</a:t>
            </a:r>
          </a:p>
        </p:txBody>
      </p:sp>
      <p:sp>
        <p:nvSpPr>
          <p:cNvPr id="18" name="analysis-copy-03-0">
            <a:extLst>
              <a:ext uri="{FF2B5EF4-FFF2-40B4-BE49-F238E27FC236}">
                <a16:creationId xmlns:a16="http://schemas.microsoft.com/office/drawing/2014/main" id="{AF3D9967-6708-F610-DBA4-32F316B54859}"/>
              </a:ext>
            </a:extLst>
          </p:cNvPr>
          <p:cNvSpPr>
            <a:spLocks noGrp="1"/>
          </p:cNvSpPr>
          <p:nvPr/>
        </p:nvSpPr>
        <p:spPr>
          <a:xfrm>
            <a:off x="4252442" y="3163520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从“不会练”切入，课程供给成熟；内容生产、推荐、会员和自有商品形成规模化体系</a:t>
            </a:r>
            <a:r>
              <a:rPr lang="zh-CN" altLang="en-US" sz="1215" dirty="0">
                <a:solidFill>
                  <a:srgbClr val="384550"/>
                </a:solidFill>
              </a:rPr>
              <a:t>；自研卡卡教练、</a:t>
            </a:r>
            <a:r>
              <a:rPr lang="en-US" altLang="zh-CN" sz="1215" dirty="0">
                <a:solidFill>
                  <a:srgbClr val="384550"/>
                </a:solidFill>
              </a:rPr>
              <a:t>NRC</a:t>
            </a:r>
            <a:r>
              <a:rPr lang="zh-CN" altLang="en-US" sz="1215" dirty="0">
                <a:solidFill>
                  <a:srgbClr val="384550"/>
                </a:solidFill>
              </a:rPr>
              <a:t>教练等不同方向的</a:t>
            </a:r>
            <a:r>
              <a:rPr lang="en-US" altLang="zh-CN" sz="1215" dirty="0">
                <a:solidFill>
                  <a:srgbClr val="384550"/>
                </a:solidFill>
              </a:rPr>
              <a:t>AI</a:t>
            </a:r>
            <a:r>
              <a:rPr lang="zh-CN" altLang="en-US" sz="1215" dirty="0">
                <a:solidFill>
                  <a:srgbClr val="384550"/>
                </a:solidFill>
              </a:rPr>
              <a:t>模型提供建议。</a:t>
            </a:r>
            <a:endParaRPr sz="1215" dirty="0">
              <a:solidFill>
                <a:srgbClr val="384550"/>
              </a:solidFill>
            </a:endParaRPr>
          </a:p>
        </p:txBody>
      </p:sp>
      <p:sp>
        <p:nvSpPr>
          <p:cNvPr id="23" name="analysis-copy-03-1">
            <a:extLst>
              <a:ext uri="{FF2B5EF4-FFF2-40B4-BE49-F238E27FC236}">
                <a16:creationId xmlns:a16="http://schemas.microsoft.com/office/drawing/2014/main" id="{6749B05A-970C-EE2B-C431-57121DB31CB6}"/>
              </a:ext>
            </a:extLst>
          </p:cNvPr>
          <p:cNvSpPr>
            <a:spLocks noGrp="1"/>
          </p:cNvSpPr>
          <p:nvPr/>
        </p:nvSpPr>
        <p:spPr>
          <a:xfrm>
            <a:off x="4252442" y="3887420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将复杂知识做成低门槛指引；分层适配不同水平；用统一的“今日任务”降低选择成本</a:t>
            </a:r>
            <a:r>
              <a:rPr lang="zh-CN" altLang="en-US" sz="1215" dirty="0">
                <a:solidFill>
                  <a:srgbClr val="384550"/>
                </a:solidFill>
              </a:rPr>
              <a:t>；将饮食与训练状况评分化，用户体验更加直观。</a:t>
            </a:r>
            <a:endParaRPr sz="1215" dirty="0">
              <a:solidFill>
                <a:srgbClr val="384550"/>
              </a:solidFill>
            </a:endParaRPr>
          </a:p>
        </p:txBody>
      </p:sp>
      <p:sp>
        <p:nvSpPr>
          <p:cNvPr id="25" name="analysis-copy-03-3">
            <a:extLst>
              <a:ext uri="{FF2B5EF4-FFF2-40B4-BE49-F238E27FC236}">
                <a16:creationId xmlns:a16="http://schemas.microsoft.com/office/drawing/2014/main" id="{6D697CA6-7379-105C-0C17-11FC3FFAE123}"/>
              </a:ext>
            </a:extLst>
          </p:cNvPr>
          <p:cNvSpPr>
            <a:spLocks noGrp="1"/>
          </p:cNvSpPr>
          <p:nvPr/>
        </p:nvSpPr>
        <p:spPr>
          <a:xfrm>
            <a:off x="4252442" y="4757707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人群和运动类型覆盖过广，难在马拉松训练与耐力营养上形成足够深的专项决策</a:t>
            </a:r>
            <a:r>
              <a:rPr lang="zh-CN" altLang="en-US" sz="1215" dirty="0">
                <a:solidFill>
                  <a:srgbClr val="384550"/>
                </a:solidFill>
              </a:rPr>
              <a:t>；课程确定后无法通过</a:t>
            </a:r>
            <a:r>
              <a:rPr lang="en-US" altLang="zh-CN" sz="1215" dirty="0">
                <a:solidFill>
                  <a:srgbClr val="384550"/>
                </a:solidFill>
              </a:rPr>
              <a:t>ai</a:t>
            </a:r>
            <a:r>
              <a:rPr lang="zh-CN" altLang="en-US" sz="1215" dirty="0">
                <a:solidFill>
                  <a:srgbClr val="384550"/>
                </a:solidFill>
              </a:rPr>
              <a:t>更改；营养推荐仍停留在记录工具层面。</a:t>
            </a:r>
            <a:endParaRPr sz="1215" dirty="0">
              <a:solidFill>
                <a:srgbClr val="384550"/>
              </a:solidFill>
            </a:endParaRPr>
          </a:p>
        </p:txBody>
      </p:sp>
      <p:sp>
        <p:nvSpPr>
          <p:cNvPr id="28" name="analysis-copy-03-4">
            <a:extLst>
              <a:ext uri="{FF2B5EF4-FFF2-40B4-BE49-F238E27FC236}">
                <a16:creationId xmlns:a16="http://schemas.microsoft.com/office/drawing/2014/main" id="{4DE4097E-6970-769C-FD72-13485AFC989F}"/>
              </a:ext>
            </a:extLst>
          </p:cNvPr>
          <p:cNvSpPr>
            <a:spLocks noGrp="1"/>
          </p:cNvSpPr>
          <p:nvPr/>
        </p:nvSpPr>
        <p:spPr>
          <a:xfrm>
            <a:off x="4252441" y="5481607"/>
            <a:ext cx="5512389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会员、付费课程、自有运动产品与智能硬件、广告品牌合作、线下活动服务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60BC0423-44FE-8632-25A1-9101D0F5A6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001" y="2047911"/>
            <a:ext cx="1850245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65723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tem-title-5">
            <a:extLst>
              <a:ext uri="{FF2B5EF4-FFF2-40B4-BE49-F238E27FC236}">
                <a16:creationId xmlns:a16="http://schemas.microsoft.com/office/drawing/2014/main" id="{72D696F4-2BAD-EF2E-361E-26FF6F930B26}"/>
              </a:ext>
            </a:extLst>
          </p:cNvPr>
          <p:cNvSpPr>
            <a:spLocks noGrp="1"/>
          </p:cNvSpPr>
          <p:nvPr/>
        </p:nvSpPr>
        <p:spPr>
          <a:xfrm>
            <a:off x="2381250" y="2571750"/>
            <a:ext cx="7429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D7441B"/>
                </a:solidFill>
              </a:defRPr>
            </a:pPr>
            <a:r>
              <a:rPr lang="zh-CN" altLang="en-US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en-US" altLang="zh-CN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跑步教练</a:t>
            </a:r>
            <a:r>
              <a:rPr lang="en-US" altLang="zh-CN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可对话版的“</a:t>
            </a:r>
            <a:r>
              <a:rPr lang="en-US" altLang="zh-CN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COROS</a:t>
            </a:r>
            <a:r>
              <a:rPr lang="zh-CN" altLang="en-US" sz="2550" b="1" dirty="0">
                <a:solidFill>
                  <a:srgbClr val="FF4B22"/>
                </a:solidFill>
                <a:latin typeface="Microsoft YaHei" panose="020B0503020204020204" pitchFamily="34" charset="-122"/>
                <a:ea typeface="微软雅黑" panose="020B0503020204020204" pitchFamily="34" charset="-122"/>
              </a:rPr>
              <a:t>”</a:t>
            </a:r>
            <a:endParaRPr sz="2550" b="1" dirty="0">
              <a:solidFill>
                <a:srgbClr val="FF4B22"/>
              </a:solidFill>
              <a:latin typeface="Microsoft YaHei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BF914A36-E61E-A2AA-239A-6DF71CA36594}"/>
              </a:ext>
            </a:extLst>
          </p:cNvPr>
          <p:cNvSpPr/>
          <p:nvPr/>
        </p:nvSpPr>
        <p:spPr>
          <a:xfrm>
            <a:off x="1424768" y="4074453"/>
            <a:ext cx="9559358" cy="7527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1C93945-D455-45F6-6F2C-72A40964D95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486643" y="4189209"/>
            <a:ext cx="94930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这类产品以“专业、个性化”为核心价值，通过训练数据与用户目标建立个人画像，由 AI 生成和动态调整训练计划，连接手表执行、跑后分析与身体反馈，再通过专业建议、持续陪伴和高级训练能力形成会员订阅。</a:t>
            </a:r>
            <a:endParaRPr kumimoji="0" lang="zh-CN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1024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tem-title-5">
            <a:extLst>
              <a:ext uri="{FF2B5EF4-FFF2-40B4-BE49-F238E27FC236}">
                <a16:creationId xmlns:a16="http://schemas.microsoft.com/office/drawing/2014/main" id="{DEECEB70-8380-F015-3E7B-D2FAE4E5BE51}"/>
              </a:ext>
            </a:extLst>
          </p:cNvPr>
          <p:cNvSpPr>
            <a:spLocks noGrp="1"/>
          </p:cNvSpPr>
          <p:nvPr/>
        </p:nvSpPr>
        <p:spPr>
          <a:xfrm>
            <a:off x="1181100" y="396950"/>
            <a:ext cx="1009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D7441B"/>
                </a:solidFill>
              </a:defRPr>
            </a:pPr>
            <a:r>
              <a:rPr lang="en-US" altLang="zh-CN" sz="2400" b="1" dirty="0">
                <a:solidFill>
                  <a:srgbClr val="FB4516"/>
                </a:solidFill>
              </a:rPr>
              <a:t>AI</a:t>
            </a:r>
            <a:r>
              <a:rPr lang="zh-CN" altLang="en-US" sz="2400" b="1" dirty="0">
                <a:solidFill>
                  <a:srgbClr val="FB4516"/>
                </a:solidFill>
              </a:rPr>
              <a:t>跑步教练</a:t>
            </a:r>
            <a:endParaRPr sz="2400" b="1" dirty="0">
              <a:solidFill>
                <a:srgbClr val="FB4516"/>
              </a:solidFill>
            </a:endParaRPr>
          </a:p>
        </p:txBody>
      </p:sp>
      <p:sp>
        <p:nvSpPr>
          <p:cNvPr id="7" name="reading-surface-02">
            <a:extLst>
              <a:ext uri="{FF2B5EF4-FFF2-40B4-BE49-F238E27FC236}">
                <a16:creationId xmlns:a16="http://schemas.microsoft.com/office/drawing/2014/main" id="{8F09FF43-DEF9-4CCA-BC8F-793C5D6E884D}"/>
              </a:ext>
            </a:extLst>
          </p:cNvPr>
          <p:cNvSpPr>
            <a:spLocks noGrp="1"/>
          </p:cNvSpPr>
          <p:nvPr/>
        </p:nvSpPr>
        <p:spPr>
          <a:xfrm>
            <a:off x="455241" y="1497157"/>
            <a:ext cx="11419200" cy="47448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8" name="index-02">
            <a:extLst>
              <a:ext uri="{FF2B5EF4-FFF2-40B4-BE49-F238E27FC236}">
                <a16:creationId xmlns:a16="http://schemas.microsoft.com/office/drawing/2014/main" id="{605D1C3C-23BD-4628-8EAA-A5C03B48577E}"/>
              </a:ext>
            </a:extLst>
          </p:cNvPr>
          <p:cNvSpPr>
            <a:spLocks noGrp="1"/>
          </p:cNvSpPr>
          <p:nvPr/>
        </p:nvSpPr>
        <p:spPr>
          <a:xfrm>
            <a:off x="669977" y="1705211"/>
            <a:ext cx="585386" cy="47859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 dirty="0">
                <a:solidFill>
                  <a:srgbClr val="FF4B22"/>
                </a:solidFill>
              </a:rPr>
              <a:t>0</a:t>
            </a:r>
            <a:r>
              <a:rPr lang="en-US" sz="2250" b="1" dirty="0">
                <a:solidFill>
                  <a:srgbClr val="FF4B22"/>
                </a:solidFill>
              </a:rPr>
              <a:t>4</a:t>
            </a:r>
            <a:endParaRPr sz="2250" b="1" dirty="0">
              <a:solidFill>
                <a:srgbClr val="FF4B22"/>
              </a:solidFill>
            </a:endParaRPr>
          </a:p>
        </p:txBody>
      </p:sp>
      <p:sp>
        <p:nvSpPr>
          <p:cNvPr id="9" name="title-02">
            <a:extLst>
              <a:ext uri="{FF2B5EF4-FFF2-40B4-BE49-F238E27FC236}">
                <a16:creationId xmlns:a16="http://schemas.microsoft.com/office/drawing/2014/main" id="{653C1731-55FD-4377-A877-45B495894F1D}"/>
              </a:ext>
            </a:extLst>
          </p:cNvPr>
          <p:cNvSpPr>
            <a:spLocks noGrp="1"/>
          </p:cNvSpPr>
          <p:nvPr/>
        </p:nvSpPr>
        <p:spPr>
          <a:xfrm>
            <a:off x="1411741" y="1700362"/>
            <a:ext cx="4309096" cy="552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lang="en-US" sz="2850" b="1" dirty="0">
                <a:solidFill>
                  <a:srgbClr val="202A35"/>
                </a:solidFill>
              </a:rPr>
              <a:t>S</a:t>
            </a:r>
            <a:r>
              <a:rPr lang="en-US" altLang="zh-CN" sz="2850" b="1" dirty="0">
                <a:solidFill>
                  <a:srgbClr val="202A35"/>
                </a:solidFill>
              </a:rPr>
              <a:t>igma</a:t>
            </a:r>
            <a:endParaRPr sz="2850" b="1" dirty="0">
              <a:solidFill>
                <a:srgbClr val="202A35"/>
              </a:solidFill>
            </a:endParaRPr>
          </a:p>
        </p:txBody>
      </p:sp>
      <p:sp>
        <p:nvSpPr>
          <p:cNvPr id="10" name="accent-02">
            <a:extLst>
              <a:ext uri="{FF2B5EF4-FFF2-40B4-BE49-F238E27FC236}">
                <a16:creationId xmlns:a16="http://schemas.microsoft.com/office/drawing/2014/main" id="{8F63EC31-6560-45C6-BF15-1EF9B5B8C1B9}"/>
              </a:ext>
            </a:extLst>
          </p:cNvPr>
          <p:cNvSpPr>
            <a:spLocks noGrp="1"/>
          </p:cNvSpPr>
          <p:nvPr/>
        </p:nvSpPr>
        <p:spPr>
          <a:xfrm>
            <a:off x="642643" y="2177279"/>
            <a:ext cx="699210" cy="6447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11" name="position-label-02">
            <a:extLst>
              <a:ext uri="{FF2B5EF4-FFF2-40B4-BE49-F238E27FC236}">
                <a16:creationId xmlns:a16="http://schemas.microsoft.com/office/drawing/2014/main" id="{FB4316C5-693A-4C33-A807-7301AE57C648}"/>
              </a:ext>
            </a:extLst>
          </p:cNvPr>
          <p:cNvSpPr>
            <a:spLocks noGrp="1"/>
          </p:cNvSpPr>
          <p:nvPr/>
        </p:nvSpPr>
        <p:spPr>
          <a:xfrm>
            <a:off x="576973" y="2355132"/>
            <a:ext cx="975644" cy="2761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产品定位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13" name="position-rule-02">
            <a:extLst>
              <a:ext uri="{FF2B5EF4-FFF2-40B4-BE49-F238E27FC236}">
                <a16:creationId xmlns:a16="http://schemas.microsoft.com/office/drawing/2014/main" id="{759C2862-2D04-4AA7-BD4C-33E66CD6CCB9}"/>
              </a:ext>
            </a:extLst>
          </p:cNvPr>
          <p:cNvSpPr>
            <a:spLocks noGrp="1"/>
          </p:cNvSpPr>
          <p:nvPr/>
        </p:nvSpPr>
        <p:spPr>
          <a:xfrm>
            <a:off x="664869" y="2719738"/>
            <a:ext cx="8732255" cy="60023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4" name="function-label-02">
            <a:extLst>
              <a:ext uri="{FF2B5EF4-FFF2-40B4-BE49-F238E27FC236}">
                <a16:creationId xmlns:a16="http://schemas.microsoft.com/office/drawing/2014/main" id="{25B175DA-FFF3-4A71-BE9A-47F14FC911EB}"/>
              </a:ext>
            </a:extLst>
          </p:cNvPr>
          <p:cNvSpPr>
            <a:spLocks noGrp="1"/>
          </p:cNvSpPr>
          <p:nvPr/>
        </p:nvSpPr>
        <p:spPr>
          <a:xfrm>
            <a:off x="1248868" y="3245040"/>
            <a:ext cx="1463466" cy="3129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 dirty="0" err="1">
                <a:solidFill>
                  <a:srgbClr val="202A35"/>
                </a:solidFill>
              </a:rPr>
              <a:t>核心功能</a:t>
            </a:r>
            <a:endParaRPr sz="1575" b="1" dirty="0">
              <a:solidFill>
                <a:srgbClr val="202A35"/>
              </a:solidFill>
            </a:endParaRPr>
          </a:p>
        </p:txBody>
      </p:sp>
      <p:sp>
        <p:nvSpPr>
          <p:cNvPr id="15" name="function-02-0">
            <a:extLst>
              <a:ext uri="{FF2B5EF4-FFF2-40B4-BE49-F238E27FC236}">
                <a16:creationId xmlns:a16="http://schemas.microsoft.com/office/drawing/2014/main" id="{D95D518F-A1E9-4531-8AEC-96FC773D5DB7}"/>
              </a:ext>
            </a:extLst>
          </p:cNvPr>
          <p:cNvSpPr>
            <a:spLocks noGrp="1"/>
          </p:cNvSpPr>
          <p:nvPr/>
        </p:nvSpPr>
        <p:spPr>
          <a:xfrm>
            <a:off x="651636" y="3797080"/>
            <a:ext cx="428498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7" name="function-02-1">
            <a:extLst>
              <a:ext uri="{FF2B5EF4-FFF2-40B4-BE49-F238E27FC236}">
                <a16:creationId xmlns:a16="http://schemas.microsoft.com/office/drawing/2014/main" id="{3E0403A3-EFD7-4E4C-BA16-5566EA09E3AB}"/>
              </a:ext>
            </a:extLst>
          </p:cNvPr>
          <p:cNvSpPr>
            <a:spLocks noGrp="1"/>
          </p:cNvSpPr>
          <p:nvPr/>
        </p:nvSpPr>
        <p:spPr>
          <a:xfrm>
            <a:off x="637884" y="4353756"/>
            <a:ext cx="512176" cy="28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20" name="function-02-2">
            <a:extLst>
              <a:ext uri="{FF2B5EF4-FFF2-40B4-BE49-F238E27FC236}">
                <a16:creationId xmlns:a16="http://schemas.microsoft.com/office/drawing/2014/main" id="{EFCF5011-240E-4B11-8A16-A09622C192F0}"/>
              </a:ext>
            </a:extLst>
          </p:cNvPr>
          <p:cNvSpPr>
            <a:spLocks noGrp="1"/>
          </p:cNvSpPr>
          <p:nvPr/>
        </p:nvSpPr>
        <p:spPr>
          <a:xfrm>
            <a:off x="637887" y="4882930"/>
            <a:ext cx="512176" cy="3082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22" name="function-02-3">
            <a:extLst>
              <a:ext uri="{FF2B5EF4-FFF2-40B4-BE49-F238E27FC236}">
                <a16:creationId xmlns:a16="http://schemas.microsoft.com/office/drawing/2014/main" id="{E0882506-8458-4CA6-8920-8FE494C75352}"/>
              </a:ext>
            </a:extLst>
          </p:cNvPr>
          <p:cNvSpPr>
            <a:spLocks noGrp="1"/>
          </p:cNvSpPr>
          <p:nvPr/>
        </p:nvSpPr>
        <p:spPr>
          <a:xfrm>
            <a:off x="644759" y="5425856"/>
            <a:ext cx="512176" cy="3082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 dirty="0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30" name="analysis-label-02-0">
            <a:extLst>
              <a:ext uri="{FF2B5EF4-FFF2-40B4-BE49-F238E27FC236}">
                <a16:creationId xmlns:a16="http://schemas.microsoft.com/office/drawing/2014/main" id="{7A360D3F-0F71-427F-841D-EA55CE009F7D}"/>
              </a:ext>
            </a:extLst>
          </p:cNvPr>
          <p:cNvSpPr>
            <a:spLocks noGrp="1"/>
          </p:cNvSpPr>
          <p:nvPr/>
        </p:nvSpPr>
        <p:spPr>
          <a:xfrm>
            <a:off x="3488659" y="324113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34" name="analysis-rule-02-1">
            <a:extLst>
              <a:ext uri="{FF2B5EF4-FFF2-40B4-BE49-F238E27FC236}">
                <a16:creationId xmlns:a16="http://schemas.microsoft.com/office/drawing/2014/main" id="{59EDA888-C642-4E56-871F-BA586C15427C}"/>
              </a:ext>
            </a:extLst>
          </p:cNvPr>
          <p:cNvSpPr>
            <a:spLocks noGrp="1"/>
          </p:cNvSpPr>
          <p:nvPr/>
        </p:nvSpPr>
        <p:spPr>
          <a:xfrm>
            <a:off x="3884734" y="387527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54" name="analysis-label-02-1">
            <a:extLst>
              <a:ext uri="{FF2B5EF4-FFF2-40B4-BE49-F238E27FC236}">
                <a16:creationId xmlns:a16="http://schemas.microsoft.com/office/drawing/2014/main" id="{AA86C4FF-1972-4C24-B248-D17418F32978}"/>
              </a:ext>
            </a:extLst>
          </p:cNvPr>
          <p:cNvSpPr>
            <a:spLocks noGrp="1"/>
          </p:cNvSpPr>
          <p:nvPr/>
        </p:nvSpPr>
        <p:spPr>
          <a:xfrm>
            <a:off x="3488659" y="3965038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56" name="analysis-rule-02-2">
            <a:extLst>
              <a:ext uri="{FF2B5EF4-FFF2-40B4-BE49-F238E27FC236}">
                <a16:creationId xmlns:a16="http://schemas.microsoft.com/office/drawing/2014/main" id="{1B742803-3A0F-46F8-B61E-DEE58BC278A1}"/>
              </a:ext>
            </a:extLst>
          </p:cNvPr>
          <p:cNvSpPr>
            <a:spLocks noGrp="1"/>
          </p:cNvSpPr>
          <p:nvPr/>
        </p:nvSpPr>
        <p:spPr>
          <a:xfrm>
            <a:off x="3884734" y="4599175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0" name="analysis-label-02-3">
            <a:extLst>
              <a:ext uri="{FF2B5EF4-FFF2-40B4-BE49-F238E27FC236}">
                <a16:creationId xmlns:a16="http://schemas.microsoft.com/office/drawing/2014/main" id="{8A4FE0C6-7FF2-424A-8FA6-AA32DB546A51}"/>
              </a:ext>
            </a:extLst>
          </p:cNvPr>
          <p:cNvSpPr>
            <a:spLocks noGrp="1"/>
          </p:cNvSpPr>
          <p:nvPr/>
        </p:nvSpPr>
        <p:spPr>
          <a:xfrm>
            <a:off x="3488659" y="483532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62" name="analysis-rule-02-4">
            <a:extLst>
              <a:ext uri="{FF2B5EF4-FFF2-40B4-BE49-F238E27FC236}">
                <a16:creationId xmlns:a16="http://schemas.microsoft.com/office/drawing/2014/main" id="{B81F9FB6-D8A7-4F44-B1E0-F3FBD109F2EB}"/>
              </a:ext>
            </a:extLst>
          </p:cNvPr>
          <p:cNvSpPr>
            <a:spLocks noGrp="1"/>
          </p:cNvSpPr>
          <p:nvPr/>
        </p:nvSpPr>
        <p:spPr>
          <a:xfrm>
            <a:off x="3884734" y="5469462"/>
            <a:ext cx="5512390" cy="64470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63" name="analysis-label-02-4">
            <a:extLst>
              <a:ext uri="{FF2B5EF4-FFF2-40B4-BE49-F238E27FC236}">
                <a16:creationId xmlns:a16="http://schemas.microsoft.com/office/drawing/2014/main" id="{EF504FF1-5B58-44BC-AB9F-33A985B9BC5E}"/>
              </a:ext>
            </a:extLst>
          </p:cNvPr>
          <p:cNvSpPr>
            <a:spLocks noGrp="1"/>
          </p:cNvSpPr>
          <p:nvPr/>
        </p:nvSpPr>
        <p:spPr>
          <a:xfrm>
            <a:off x="3488659" y="5559225"/>
            <a:ext cx="894340" cy="2945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12" name="function-copy-04-0">
            <a:extLst>
              <a:ext uri="{FF2B5EF4-FFF2-40B4-BE49-F238E27FC236}">
                <a16:creationId xmlns:a16="http://schemas.microsoft.com/office/drawing/2014/main" id="{25FCEC56-8896-36FC-786C-61A09BE21228}"/>
              </a:ext>
            </a:extLst>
          </p:cNvPr>
          <p:cNvSpPr>
            <a:spLocks noGrp="1"/>
          </p:cNvSpPr>
          <p:nvPr/>
        </p:nvSpPr>
        <p:spPr>
          <a:xfrm>
            <a:off x="919846" y="3726998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 dirty="0" err="1">
                <a:solidFill>
                  <a:srgbClr val="3F4B56"/>
                </a:solidFill>
              </a:rPr>
              <a:t>低打扰开跑与</a:t>
            </a:r>
            <a:r>
              <a:rPr lang="zh-CN" altLang="en-US" sz="1313" dirty="0">
                <a:solidFill>
                  <a:srgbClr val="3F4B56"/>
                </a:solidFill>
              </a:rPr>
              <a:t>跑量</a:t>
            </a:r>
            <a:r>
              <a:rPr sz="1313" dirty="0" err="1">
                <a:solidFill>
                  <a:srgbClr val="3F4B56"/>
                </a:solidFill>
              </a:rPr>
              <a:t>分析</a:t>
            </a:r>
            <a:endParaRPr sz="1313" dirty="0">
              <a:solidFill>
                <a:srgbClr val="3F4B56"/>
              </a:solidFill>
            </a:endParaRPr>
          </a:p>
        </p:txBody>
      </p:sp>
      <p:sp>
        <p:nvSpPr>
          <p:cNvPr id="16" name="function-copy-04-1">
            <a:extLst>
              <a:ext uri="{FF2B5EF4-FFF2-40B4-BE49-F238E27FC236}">
                <a16:creationId xmlns:a16="http://schemas.microsoft.com/office/drawing/2014/main" id="{1E1C6E2A-6962-B263-AF5F-7646A1089D19}"/>
              </a:ext>
            </a:extLst>
          </p:cNvPr>
          <p:cNvSpPr>
            <a:spLocks noGrp="1"/>
          </p:cNvSpPr>
          <p:nvPr/>
        </p:nvSpPr>
        <p:spPr>
          <a:xfrm>
            <a:off x="919846" y="4269923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地图日记、城市和心情记录</a:t>
            </a:r>
          </a:p>
        </p:txBody>
      </p:sp>
      <p:sp>
        <p:nvSpPr>
          <p:cNvPr id="19" name="function-copy-04-2">
            <a:extLst>
              <a:ext uri="{FF2B5EF4-FFF2-40B4-BE49-F238E27FC236}">
                <a16:creationId xmlns:a16="http://schemas.microsoft.com/office/drawing/2014/main" id="{C9477922-3251-D5EA-2A88-8DDE276BF0C4}"/>
              </a:ext>
            </a:extLst>
          </p:cNvPr>
          <p:cNvSpPr>
            <a:spLocks noGrp="1"/>
          </p:cNvSpPr>
          <p:nvPr/>
        </p:nvSpPr>
        <p:spPr>
          <a:xfrm>
            <a:off x="919846" y="4812848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AI 跑步分析、问答与训练计划</a:t>
            </a:r>
          </a:p>
        </p:txBody>
      </p:sp>
      <p:sp>
        <p:nvSpPr>
          <p:cNvPr id="21" name="function-copy-04-3">
            <a:extLst>
              <a:ext uri="{FF2B5EF4-FFF2-40B4-BE49-F238E27FC236}">
                <a16:creationId xmlns:a16="http://schemas.microsoft.com/office/drawing/2014/main" id="{E605028D-94FE-ECA3-59D1-5AFC4AB7FE33}"/>
              </a:ext>
            </a:extLst>
          </p:cNvPr>
          <p:cNvSpPr>
            <a:spLocks noGrp="1"/>
          </p:cNvSpPr>
          <p:nvPr/>
        </p:nvSpPr>
        <p:spPr>
          <a:xfrm>
            <a:off x="919846" y="5355773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 dirty="0" err="1">
                <a:solidFill>
                  <a:srgbClr val="3F4B56"/>
                </a:solidFill>
              </a:rPr>
              <a:t>历史数据迁移、分享卡与跑量活动</a:t>
            </a:r>
            <a:endParaRPr sz="1313" dirty="0">
              <a:solidFill>
                <a:srgbClr val="3F4B56"/>
              </a:solidFill>
            </a:endParaRPr>
          </a:p>
        </p:txBody>
      </p:sp>
      <p:sp>
        <p:nvSpPr>
          <p:cNvPr id="26" name="analysis-copy-04-0">
            <a:extLst>
              <a:ext uri="{FF2B5EF4-FFF2-40B4-BE49-F238E27FC236}">
                <a16:creationId xmlns:a16="http://schemas.microsoft.com/office/drawing/2014/main" id="{4959B663-A5F6-7C11-6038-9F5EFB17E491}"/>
              </a:ext>
            </a:extLst>
          </p:cNvPr>
          <p:cNvSpPr>
            <a:spLocks noGrp="1"/>
          </p:cNvSpPr>
          <p:nvPr/>
        </p:nvSpPr>
        <p:spPr>
          <a:xfrm>
            <a:off x="4252449" y="3142896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lang="zh-CN" altLang="en-US" sz="1215" dirty="0">
                <a:solidFill>
                  <a:srgbClr val="384550"/>
                </a:solidFill>
              </a:rPr>
              <a:t>设定计划后自动在</a:t>
            </a:r>
            <a:r>
              <a:rPr lang="en-US" altLang="zh-CN" sz="1215" dirty="0">
                <a:solidFill>
                  <a:srgbClr val="384550"/>
                </a:solidFill>
              </a:rPr>
              <a:t>AI</a:t>
            </a:r>
            <a:r>
              <a:rPr lang="zh-CN" altLang="en-US" sz="1215" dirty="0">
                <a:solidFill>
                  <a:srgbClr val="384550"/>
                </a:solidFill>
              </a:rPr>
              <a:t>页生成训练日程预览，</a:t>
            </a:r>
            <a:r>
              <a:rPr sz="1215" dirty="0" err="1">
                <a:solidFill>
                  <a:srgbClr val="384550"/>
                </a:solidFill>
              </a:rPr>
              <a:t>极简、无广告感和高审美；地图日记赋予数据情绪价值；AI</a:t>
            </a:r>
            <a:r>
              <a:rPr sz="1215" dirty="0">
                <a:solidFill>
                  <a:srgbClr val="384550"/>
                </a:solidFill>
              </a:rPr>
              <a:t> </a:t>
            </a:r>
            <a:r>
              <a:rPr sz="1215" dirty="0" err="1">
                <a:solidFill>
                  <a:srgbClr val="384550"/>
                </a:solidFill>
              </a:rPr>
              <a:t>洞察开始展示分析过程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32" name="analysis-copy-04-1">
            <a:extLst>
              <a:ext uri="{FF2B5EF4-FFF2-40B4-BE49-F238E27FC236}">
                <a16:creationId xmlns:a16="http://schemas.microsoft.com/office/drawing/2014/main" id="{50DBACBC-1E6D-C5F3-4CE6-2B45B697BE62}"/>
              </a:ext>
            </a:extLst>
          </p:cNvPr>
          <p:cNvSpPr>
            <a:spLocks noGrp="1"/>
          </p:cNvSpPr>
          <p:nvPr/>
        </p:nvSpPr>
        <p:spPr>
          <a:xfrm>
            <a:off x="4252449" y="3866796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首页保持极简；把历史训练转为长期档案；AI 结论展示依据；数据迁移降低换用成本。</a:t>
            </a:r>
          </a:p>
        </p:txBody>
      </p:sp>
      <p:sp>
        <p:nvSpPr>
          <p:cNvPr id="35" name="analysis-copy-04-3">
            <a:extLst>
              <a:ext uri="{FF2B5EF4-FFF2-40B4-BE49-F238E27FC236}">
                <a16:creationId xmlns:a16="http://schemas.microsoft.com/office/drawing/2014/main" id="{99354438-1D44-32AE-E021-352536D2E771}"/>
              </a:ext>
            </a:extLst>
          </p:cNvPr>
          <p:cNvSpPr>
            <a:spLocks noGrp="1"/>
          </p:cNvSpPr>
          <p:nvPr/>
        </p:nvSpPr>
        <p:spPr>
          <a:xfrm>
            <a:off x="4252449" y="4709583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训练计划仍在迭代，营养偏问答而非</a:t>
            </a:r>
            <a:r>
              <a:rPr lang="zh-CN" altLang="en-US" sz="1215" dirty="0">
                <a:solidFill>
                  <a:srgbClr val="384550"/>
                </a:solidFill>
              </a:rPr>
              <a:t>执行补给建议</a:t>
            </a:r>
            <a:r>
              <a:rPr sz="1215" dirty="0">
                <a:solidFill>
                  <a:srgbClr val="384550"/>
                </a:solidFill>
              </a:rPr>
              <a:t>；</a:t>
            </a:r>
            <a:r>
              <a:rPr sz="1215" dirty="0" err="1">
                <a:solidFill>
                  <a:srgbClr val="384550"/>
                </a:solidFill>
              </a:rPr>
              <a:t>商业模式仍待验证</a:t>
            </a:r>
            <a:r>
              <a:rPr lang="zh-CN" altLang="en-US" sz="1215" dirty="0">
                <a:solidFill>
                  <a:srgbClr val="384550"/>
                </a:solidFill>
              </a:rPr>
              <a:t>；</a:t>
            </a:r>
            <a:endParaRPr sz="1215" dirty="0">
              <a:solidFill>
                <a:srgbClr val="384550"/>
              </a:solidFill>
            </a:endParaRPr>
          </a:p>
        </p:txBody>
      </p:sp>
      <p:sp>
        <p:nvSpPr>
          <p:cNvPr id="37" name="analysis-copy-04-4">
            <a:extLst>
              <a:ext uri="{FF2B5EF4-FFF2-40B4-BE49-F238E27FC236}">
                <a16:creationId xmlns:a16="http://schemas.microsoft.com/office/drawing/2014/main" id="{F827D663-8D67-4FBC-6862-3C0C810AF1D2}"/>
              </a:ext>
            </a:extLst>
          </p:cNvPr>
          <p:cNvSpPr>
            <a:spLocks noGrp="1"/>
          </p:cNvSpPr>
          <p:nvPr/>
        </p:nvSpPr>
        <p:spPr>
          <a:xfrm>
            <a:off x="4252449" y="5433483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当前中国</a:t>
            </a:r>
            <a:r>
              <a:rPr sz="1215" dirty="0">
                <a:solidFill>
                  <a:srgbClr val="384550"/>
                </a:solidFill>
              </a:rPr>
              <a:t> App Store </a:t>
            </a:r>
            <a:r>
              <a:rPr sz="1215" dirty="0" err="1">
                <a:solidFill>
                  <a:srgbClr val="384550"/>
                </a:solidFill>
              </a:rPr>
              <a:t>显示免费；未来会员或</a:t>
            </a:r>
            <a:r>
              <a:rPr sz="1215" dirty="0">
                <a:solidFill>
                  <a:srgbClr val="384550"/>
                </a:solidFill>
              </a:rPr>
              <a:t> AI </a:t>
            </a:r>
            <a:r>
              <a:rPr sz="1215" dirty="0" err="1">
                <a:solidFill>
                  <a:srgbClr val="384550"/>
                </a:solidFill>
              </a:rPr>
              <a:t>高级能力变现仍待验证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38" name="position-04">
            <a:extLst>
              <a:ext uri="{FF2B5EF4-FFF2-40B4-BE49-F238E27FC236}">
                <a16:creationId xmlns:a16="http://schemas.microsoft.com/office/drawing/2014/main" id="{68B94726-1785-D97F-72DB-3A667D693389}"/>
              </a:ext>
            </a:extLst>
          </p:cNvPr>
          <p:cNvSpPr>
            <a:spLocks noGrp="1"/>
          </p:cNvSpPr>
          <p:nvPr/>
        </p:nvSpPr>
        <p:spPr>
          <a:xfrm>
            <a:off x="1487188" y="2287863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以极简体验、跑步记忆与</a:t>
            </a:r>
            <a:r>
              <a:rPr sz="1500" b="1" dirty="0">
                <a:solidFill>
                  <a:srgbClr val="293540"/>
                </a:solidFill>
              </a:rPr>
              <a:t> AI </a:t>
            </a:r>
            <a:r>
              <a:rPr sz="1500" b="1" dirty="0" err="1">
                <a:solidFill>
                  <a:srgbClr val="293540"/>
                </a:solidFill>
              </a:rPr>
              <a:t>洞察建立专业</a:t>
            </a:r>
            <a:r>
              <a:rPr lang="zh-CN" altLang="en-US" sz="1500" b="1" dirty="0">
                <a:solidFill>
                  <a:srgbClr val="293540"/>
                </a:solidFill>
              </a:rPr>
              <a:t>计划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160F09C7-4084-5459-8DD5-0F77E409FE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334" y="1983783"/>
            <a:ext cx="1850245" cy="40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542287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50039760,50027986,3657004,21558952,21558949,21600329,21566736,21537472],&quot;13&quot;:[4364886],&quot;29&quot;:[50000077,50000199,50000113,50000193,50000038,50000158,50000024,50000195,50000140,50000171,50000268,50053104],&quot;65&quot;:[20205081],&quot;70&quot;:[3402704,3325541,3333545,3428334,3333650,3325120,3321975,3321760,3321832,3314086,3322427,3314103,3333431,3428073,3321882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2276</Words>
  <Application>Microsoft Office PowerPoint</Application>
  <PresentationFormat>宽屏</PresentationFormat>
  <Paragraphs>551</Paragraphs>
  <Slides>27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Microsoft YaHei</vt:lpstr>
      <vt:lpstr>Microsoft YaHei</vt:lpstr>
      <vt:lpstr>Arial</vt:lpstr>
      <vt:lpstr>Calibri</vt:lpstr>
      <vt:lpstr>Symbol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haoyang yu</dc:creator>
  <cp:lastModifiedBy>haoyang yu</cp:lastModifiedBy>
  <cp:revision>230</cp:revision>
  <dcterms:created xsi:type="dcterms:W3CDTF">2025-07-17T07:16:00Z</dcterms:created>
  <dcterms:modified xsi:type="dcterms:W3CDTF">2026-08-06T09:07:56Z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D17CF794F1F74C76934ABFF0342CEFDB_13</vt:lpwstr>
  </property>
</Properties>
</file>